
<file path=[Content_Types].xml><?xml version="1.0" encoding="utf-8"?>
<Types xmlns="http://schemas.openxmlformats.org/package/2006/content-types">
  <Default Extension="gif" ContentType="image/gi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8288000" cy="10287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873557" y="1754749"/>
            <a:ext cx="10210799" cy="7772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613664" y="551528"/>
            <a:ext cx="13060670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44257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9600" b="1" i="0">
                <a:solidFill>
                  <a:srgbClr val="F1FAFF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8288000" cy="9303385"/>
          </a:xfrm>
          <a:custGeom>
            <a:avLst/>
            <a:gdLst/>
            <a:ahLst/>
            <a:cxnLst/>
            <a:rect l="l" t="t" r="r" b="b"/>
            <a:pathLst>
              <a:path w="18288000" h="9303385">
                <a:moveTo>
                  <a:pt x="0" y="9303376"/>
                </a:moveTo>
                <a:lnTo>
                  <a:pt x="18287999" y="9303376"/>
                </a:lnTo>
                <a:lnTo>
                  <a:pt x="18287999" y="0"/>
                </a:lnTo>
                <a:lnTo>
                  <a:pt x="0" y="0"/>
                </a:lnTo>
                <a:lnTo>
                  <a:pt x="0" y="9303376"/>
                </a:lnTo>
                <a:close/>
              </a:path>
            </a:pathLst>
          </a:custGeom>
          <a:solidFill>
            <a:srgbClr val="24425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2684767" y="4713035"/>
            <a:ext cx="4743450" cy="3924300"/>
          </a:xfrm>
          <a:custGeom>
            <a:avLst/>
            <a:gdLst/>
            <a:ahLst/>
            <a:cxnLst/>
            <a:rect l="l" t="t" r="r" b="b"/>
            <a:pathLst>
              <a:path w="4743450" h="3924300">
                <a:moveTo>
                  <a:pt x="0" y="3923895"/>
                </a:moveTo>
                <a:lnTo>
                  <a:pt x="4743449" y="3923895"/>
                </a:lnTo>
                <a:lnTo>
                  <a:pt x="4743449" y="0"/>
                </a:lnTo>
                <a:lnTo>
                  <a:pt x="0" y="0"/>
                </a:lnTo>
                <a:lnTo>
                  <a:pt x="0" y="3923895"/>
                </a:lnTo>
                <a:close/>
              </a:path>
            </a:pathLst>
          </a:custGeom>
          <a:solidFill>
            <a:srgbClr val="F1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684767" y="2693735"/>
            <a:ext cx="4743450" cy="2019300"/>
          </a:xfrm>
          <a:custGeom>
            <a:avLst/>
            <a:gdLst/>
            <a:ahLst/>
            <a:cxnLst/>
            <a:rect l="l" t="t" r="r" b="b"/>
            <a:pathLst>
              <a:path w="4743450" h="2019300">
                <a:moveTo>
                  <a:pt x="0" y="0"/>
                </a:moveTo>
                <a:lnTo>
                  <a:pt x="4743449" y="0"/>
                </a:lnTo>
                <a:lnTo>
                  <a:pt x="4743449" y="2019299"/>
                </a:lnTo>
                <a:lnTo>
                  <a:pt x="0" y="2019299"/>
                </a:lnTo>
                <a:lnTo>
                  <a:pt x="0" y="0"/>
                </a:lnTo>
                <a:close/>
              </a:path>
            </a:pathLst>
          </a:custGeom>
          <a:solidFill>
            <a:srgbClr val="42C2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44257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285657" y="2547994"/>
            <a:ext cx="7976234" cy="63950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300" b="0" i="0">
                <a:solidFill>
                  <a:srgbClr val="F1FAFF"/>
                </a:solidFill>
                <a:latin typeface="Lucida Sans"/>
                <a:cs typeface="Lucida Sans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500" b="1" i="0">
                <a:solidFill>
                  <a:srgbClr val="244257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46374" y="1895621"/>
            <a:ext cx="6395251" cy="863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500" b="1" i="0">
                <a:solidFill>
                  <a:srgbClr val="244257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964472" y="3058517"/>
            <a:ext cx="12359054" cy="41554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600" b="1" i="0">
                <a:solidFill>
                  <a:srgbClr val="F1FAFF"/>
                </a:solidFill>
                <a:latin typeface="Arial Narrow"/>
                <a:cs typeface="Arial Narrow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chap6.html" TargetMode="Externa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65100" rIns="0" bIns="0" rtlCol="0">
            <a:spAutoFit/>
          </a:bodyPr>
          <a:lstStyle/>
          <a:p>
            <a:pPr marL="12700" marR="5080" algn="ctr">
              <a:lnSpc>
                <a:spcPts val="10500"/>
              </a:lnSpc>
              <a:spcBef>
                <a:spcPts val="1300"/>
              </a:spcBef>
              <a:tabLst>
                <a:tab pos="4338955" algn="l"/>
              </a:tabLst>
            </a:pPr>
            <a:r>
              <a:rPr spc="710" dirty="0"/>
              <a:t>R</a:t>
            </a:r>
            <a:r>
              <a:rPr spc="540" dirty="0"/>
              <a:t>E</a:t>
            </a:r>
            <a:r>
              <a:rPr spc="819" dirty="0"/>
              <a:t>D</a:t>
            </a:r>
            <a:r>
              <a:rPr spc="540" dirty="0"/>
              <a:t>E</a:t>
            </a:r>
            <a:r>
              <a:rPr spc="-70" dirty="0"/>
              <a:t>S</a:t>
            </a:r>
            <a:r>
              <a:rPr dirty="0"/>
              <a:t>	</a:t>
            </a:r>
            <a:r>
              <a:rPr spc="1275" dirty="0"/>
              <a:t>N</a:t>
            </a:r>
            <a:r>
              <a:rPr spc="540" dirty="0"/>
              <a:t>E</a:t>
            </a:r>
            <a:r>
              <a:rPr spc="880" dirty="0"/>
              <a:t>U</a:t>
            </a:r>
            <a:r>
              <a:rPr spc="710" dirty="0"/>
              <a:t>R</a:t>
            </a:r>
            <a:r>
              <a:rPr spc="745" dirty="0"/>
              <a:t>O</a:t>
            </a:r>
            <a:r>
              <a:rPr spc="1275" dirty="0"/>
              <a:t>N</a:t>
            </a:r>
            <a:r>
              <a:rPr spc="1130" dirty="0"/>
              <a:t>A</a:t>
            </a:r>
            <a:r>
              <a:rPr spc="860" dirty="0"/>
              <a:t>L</a:t>
            </a:r>
            <a:r>
              <a:rPr spc="540" dirty="0"/>
              <a:t>E</a:t>
            </a:r>
            <a:r>
              <a:rPr spc="-45" dirty="0"/>
              <a:t>S  </a:t>
            </a:r>
            <a:r>
              <a:rPr spc="905" dirty="0"/>
              <a:t>CONVOLUCIONALES  </a:t>
            </a:r>
            <a:r>
              <a:rPr spc="480" dirty="0"/>
              <a:t>(</a:t>
            </a:r>
            <a:r>
              <a:rPr spc="-1110" dirty="0"/>
              <a:t> </a:t>
            </a:r>
            <a:r>
              <a:rPr spc="975" dirty="0"/>
              <a:t>CNN)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704186" y="8484515"/>
            <a:ext cx="88798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55" dirty="0">
                <a:solidFill>
                  <a:srgbClr val="F1FAFF"/>
                </a:solidFill>
                <a:latin typeface="Lucida Sans"/>
                <a:cs typeface="Lucida Sans"/>
              </a:rPr>
              <a:t>Taller </a:t>
            </a:r>
            <a:r>
              <a:rPr sz="3000" spc="-105" dirty="0">
                <a:solidFill>
                  <a:srgbClr val="F1FAFF"/>
                </a:solidFill>
                <a:latin typeface="Lucida Sans"/>
                <a:cs typeface="Lucida Sans"/>
              </a:rPr>
              <a:t>de </a:t>
            </a:r>
            <a:r>
              <a:rPr sz="3000" spc="-25" dirty="0">
                <a:solidFill>
                  <a:srgbClr val="F1FAFF"/>
                </a:solidFill>
                <a:latin typeface="Lucida Sans"/>
                <a:cs typeface="Lucida Sans"/>
              </a:rPr>
              <a:t>Machine </a:t>
            </a:r>
            <a:r>
              <a:rPr sz="3000" spc="-65" dirty="0">
                <a:solidFill>
                  <a:srgbClr val="F1FAFF"/>
                </a:solidFill>
                <a:latin typeface="Lucida Sans"/>
                <a:cs typeface="Lucida Sans"/>
              </a:rPr>
              <a:t>Learning </a:t>
            </a:r>
            <a:r>
              <a:rPr sz="3000" spc="-85" dirty="0">
                <a:solidFill>
                  <a:srgbClr val="F1FAFF"/>
                </a:solidFill>
                <a:latin typeface="Lucida Sans"/>
                <a:cs typeface="Lucida Sans"/>
              </a:rPr>
              <a:t>e </a:t>
            </a:r>
            <a:r>
              <a:rPr sz="3000" spc="-35" dirty="0">
                <a:solidFill>
                  <a:srgbClr val="F1FAFF"/>
                </a:solidFill>
                <a:latin typeface="Lucida Sans"/>
                <a:cs typeface="Lucida Sans"/>
              </a:rPr>
              <a:t>Imágenes </a:t>
            </a:r>
            <a:r>
              <a:rPr sz="3000" spc="-110" dirty="0">
                <a:solidFill>
                  <a:srgbClr val="F1FAFF"/>
                </a:solidFill>
                <a:latin typeface="Lucida Sans"/>
                <a:cs typeface="Lucida Sans"/>
              </a:rPr>
              <a:t>en</a:t>
            </a:r>
            <a:r>
              <a:rPr sz="3000" spc="-70" dirty="0">
                <a:solidFill>
                  <a:srgbClr val="F1FAFF"/>
                </a:solidFill>
                <a:latin typeface="Lucida Sans"/>
                <a:cs typeface="Lucida Sans"/>
              </a:rPr>
              <a:t> </a:t>
            </a:r>
            <a:r>
              <a:rPr sz="3000" spc="-40" dirty="0">
                <a:solidFill>
                  <a:srgbClr val="F1FAFF"/>
                </a:solidFill>
                <a:latin typeface="Lucida Sans"/>
                <a:cs typeface="Lucida Sans"/>
              </a:rPr>
              <a:t>Python</a:t>
            </a:r>
            <a:endParaRPr sz="30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25293" y="1257971"/>
            <a:ext cx="3837304" cy="619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43660" algn="l"/>
                <a:tab pos="1762760" algn="l"/>
              </a:tabLst>
            </a:pPr>
            <a:r>
              <a:rPr sz="3900" spc="155" dirty="0">
                <a:solidFill>
                  <a:srgbClr val="F1FAFF"/>
                </a:solidFill>
                <a:latin typeface="Arial"/>
                <a:cs typeface="Arial"/>
              </a:rPr>
              <a:t>U</a:t>
            </a:r>
            <a:r>
              <a:rPr sz="3900" spc="340" dirty="0">
                <a:solidFill>
                  <a:srgbClr val="F1FAFF"/>
                </a:solidFill>
                <a:latin typeface="Arial"/>
                <a:cs typeface="Arial"/>
              </a:rPr>
              <a:t>N</a:t>
            </a:r>
            <a:r>
              <a:rPr sz="3900" spc="-265" dirty="0">
                <a:solidFill>
                  <a:srgbClr val="F1FAFF"/>
                </a:solidFill>
                <a:latin typeface="Arial"/>
                <a:cs typeface="Arial"/>
              </a:rPr>
              <a:t>C</a:t>
            </a:r>
            <a:r>
              <a:rPr sz="3900" dirty="0">
                <a:solidFill>
                  <a:srgbClr val="F1FAFF"/>
                </a:solidFill>
                <a:latin typeface="Arial"/>
                <a:cs typeface="Arial"/>
              </a:rPr>
              <a:t>	</a:t>
            </a:r>
            <a:r>
              <a:rPr sz="3900" spc="210" dirty="0">
                <a:solidFill>
                  <a:srgbClr val="F1FAFF"/>
                </a:solidFill>
                <a:latin typeface="Arial"/>
                <a:cs typeface="Arial"/>
              </a:rPr>
              <a:t>-</a:t>
            </a:r>
            <a:r>
              <a:rPr sz="3900" dirty="0">
                <a:solidFill>
                  <a:srgbClr val="F1FAFF"/>
                </a:solidFill>
                <a:latin typeface="Arial"/>
                <a:cs typeface="Arial"/>
              </a:rPr>
              <a:t>	</a:t>
            </a:r>
            <a:r>
              <a:rPr sz="3900" spc="155" dirty="0">
                <a:solidFill>
                  <a:srgbClr val="F1FAFF"/>
                </a:solidFill>
                <a:latin typeface="Arial"/>
                <a:cs typeface="Arial"/>
              </a:rPr>
              <a:t>F</a:t>
            </a:r>
            <a:r>
              <a:rPr sz="3900" spc="140" dirty="0">
                <a:solidFill>
                  <a:srgbClr val="F1FAFF"/>
                </a:solidFill>
                <a:latin typeface="Arial"/>
                <a:cs typeface="Arial"/>
              </a:rPr>
              <a:t>C</a:t>
            </a:r>
            <a:r>
              <a:rPr sz="3900" spc="-5" dirty="0">
                <a:solidFill>
                  <a:srgbClr val="F1FAFF"/>
                </a:solidFill>
                <a:latin typeface="Arial"/>
                <a:cs typeface="Arial"/>
              </a:rPr>
              <a:t>E</a:t>
            </a:r>
            <a:r>
              <a:rPr sz="3900" spc="155" dirty="0">
                <a:solidFill>
                  <a:srgbClr val="F1FAFF"/>
                </a:solidFill>
                <a:latin typeface="Arial"/>
                <a:cs typeface="Arial"/>
              </a:rPr>
              <a:t>F</a:t>
            </a:r>
            <a:r>
              <a:rPr sz="3900" spc="210" dirty="0">
                <a:solidFill>
                  <a:srgbClr val="F1FAFF"/>
                </a:solidFill>
                <a:latin typeface="Arial"/>
                <a:cs typeface="Arial"/>
              </a:rPr>
              <a:t>Y</a:t>
            </a:r>
            <a:r>
              <a:rPr sz="3900" spc="-65" dirty="0">
                <a:solidFill>
                  <a:srgbClr val="F1FAFF"/>
                </a:solidFill>
                <a:latin typeface="Arial"/>
                <a:cs typeface="Arial"/>
              </a:rPr>
              <a:t>N</a:t>
            </a:r>
            <a:endParaRPr sz="3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736896" y="2409474"/>
            <a:ext cx="10839450" cy="0"/>
          </a:xfrm>
          <a:custGeom>
            <a:avLst/>
            <a:gdLst/>
            <a:ahLst/>
            <a:cxnLst/>
            <a:rect l="l" t="t" r="r" b="b"/>
            <a:pathLst>
              <a:path w="10839450">
                <a:moveTo>
                  <a:pt x="0" y="0"/>
                </a:moveTo>
                <a:lnTo>
                  <a:pt x="10839449" y="0"/>
                </a:lnTo>
              </a:path>
            </a:pathLst>
          </a:custGeom>
          <a:ln w="85724">
            <a:solidFill>
              <a:srgbClr val="F1F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736896" y="7943681"/>
            <a:ext cx="10839450" cy="0"/>
          </a:xfrm>
          <a:custGeom>
            <a:avLst/>
            <a:gdLst/>
            <a:ahLst/>
            <a:cxnLst/>
            <a:rect l="l" t="t" r="r" b="b"/>
            <a:pathLst>
              <a:path w="10839450">
                <a:moveTo>
                  <a:pt x="0" y="0"/>
                </a:moveTo>
                <a:lnTo>
                  <a:pt x="10839449" y="0"/>
                </a:lnTo>
              </a:path>
            </a:pathLst>
          </a:custGeom>
          <a:ln w="85724">
            <a:solidFill>
              <a:srgbClr val="F1FA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7999" cy="1474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301683" y="2444815"/>
            <a:ext cx="5071110" cy="1644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6375"/>
              </a:lnSpc>
              <a:spcBef>
                <a:spcPts val="100"/>
              </a:spcBef>
            </a:pPr>
            <a:r>
              <a:rPr spc="365" dirty="0"/>
              <a:t>PESOS</a:t>
            </a:r>
          </a:p>
          <a:p>
            <a:pPr algn="ctr">
              <a:lnSpc>
                <a:spcPts val="6375"/>
              </a:lnSpc>
            </a:pPr>
            <a:r>
              <a:rPr spc="530" dirty="0"/>
              <a:t>COMPARTIDOS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49754" y="2776176"/>
            <a:ext cx="2883535" cy="102616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87630" marR="5080" indent="-75565">
              <a:lnSpc>
                <a:spcPts val="3910"/>
              </a:lnSpc>
              <a:spcBef>
                <a:spcPts val="280"/>
              </a:spcBef>
            </a:pPr>
            <a:r>
              <a:rPr sz="3300" spc="75" dirty="0">
                <a:solidFill>
                  <a:srgbClr val="244257"/>
                </a:solidFill>
                <a:latin typeface="Arial Narrow"/>
                <a:cs typeface="Arial Narrow"/>
              </a:rPr>
              <a:t>CADA </a:t>
            </a:r>
            <a:r>
              <a:rPr sz="3300" spc="25" dirty="0">
                <a:solidFill>
                  <a:srgbClr val="244257"/>
                </a:solidFill>
                <a:latin typeface="Arial Narrow"/>
                <a:cs typeface="Arial Narrow"/>
              </a:rPr>
              <a:t>NEURONA  </a:t>
            </a:r>
            <a:r>
              <a:rPr sz="3300" spc="55" dirty="0">
                <a:solidFill>
                  <a:srgbClr val="244257"/>
                </a:solidFill>
                <a:latin typeface="Arial Narrow"/>
                <a:cs typeface="Arial Narrow"/>
              </a:rPr>
              <a:t>OCULTA</a:t>
            </a:r>
            <a:r>
              <a:rPr sz="3300" spc="140" dirty="0">
                <a:solidFill>
                  <a:srgbClr val="244257"/>
                </a:solidFill>
                <a:latin typeface="Arial Narrow"/>
                <a:cs typeface="Arial Narrow"/>
              </a:rPr>
              <a:t> </a:t>
            </a:r>
            <a:r>
              <a:rPr sz="3300" spc="45" dirty="0">
                <a:solidFill>
                  <a:srgbClr val="244257"/>
                </a:solidFill>
                <a:latin typeface="Arial Narrow"/>
                <a:cs typeface="Arial Narrow"/>
              </a:rPr>
              <a:t>TIENE</a:t>
            </a:r>
            <a:endParaRPr sz="33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24478" y="3518708"/>
            <a:ext cx="1961514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70180">
              <a:lnSpc>
                <a:spcPct val="120500"/>
              </a:lnSpc>
              <a:spcBef>
                <a:spcPts val="100"/>
              </a:spcBef>
            </a:pPr>
            <a:r>
              <a:rPr sz="2800" spc="-200" dirty="0">
                <a:solidFill>
                  <a:srgbClr val="244257"/>
                </a:solidFill>
                <a:latin typeface="Lucida Sans"/>
                <a:cs typeface="Lucida Sans"/>
              </a:rPr>
              <a:t>5x5 </a:t>
            </a:r>
            <a:r>
              <a:rPr sz="2800" spc="-20" dirty="0">
                <a:solidFill>
                  <a:srgbClr val="244257"/>
                </a:solidFill>
                <a:latin typeface="Lucida Sans"/>
                <a:cs typeface="Lucida Sans"/>
              </a:rPr>
              <a:t>pesos  </a:t>
            </a:r>
            <a:r>
              <a:rPr sz="2800" spc="95" dirty="0">
                <a:solidFill>
                  <a:srgbClr val="244257"/>
                </a:solidFill>
                <a:latin typeface="Lucida Sans"/>
                <a:cs typeface="Lucida Sans"/>
              </a:rPr>
              <a:t>c</a:t>
            </a:r>
            <a:r>
              <a:rPr sz="2800" spc="-60" dirty="0">
                <a:solidFill>
                  <a:srgbClr val="244257"/>
                </a:solidFill>
                <a:latin typeface="Lucida Sans"/>
                <a:cs typeface="Lucida Sans"/>
              </a:rPr>
              <a:t>o</a:t>
            </a:r>
            <a:r>
              <a:rPr sz="2800" spc="-130" dirty="0">
                <a:solidFill>
                  <a:srgbClr val="244257"/>
                </a:solidFill>
                <a:latin typeface="Lucida Sans"/>
                <a:cs typeface="Lucida Sans"/>
              </a:rPr>
              <a:t>n</a:t>
            </a:r>
            <a:r>
              <a:rPr sz="2800" spc="-15" dirty="0">
                <a:solidFill>
                  <a:srgbClr val="244257"/>
                </a:solidFill>
                <a:latin typeface="Lucida Sans"/>
                <a:cs typeface="Lucida Sans"/>
              </a:rPr>
              <a:t>e</a:t>
            </a:r>
            <a:r>
              <a:rPr sz="2800" spc="95" dirty="0">
                <a:solidFill>
                  <a:srgbClr val="244257"/>
                </a:solidFill>
                <a:latin typeface="Lucida Sans"/>
                <a:cs typeface="Lucida Sans"/>
              </a:rPr>
              <a:t>c</a:t>
            </a:r>
            <a:r>
              <a:rPr sz="2800" spc="-65" dirty="0">
                <a:solidFill>
                  <a:srgbClr val="244257"/>
                </a:solidFill>
                <a:latin typeface="Lucida Sans"/>
                <a:cs typeface="Lucida Sans"/>
              </a:rPr>
              <a:t>t</a:t>
            </a:r>
            <a:r>
              <a:rPr sz="2800" spc="40" dirty="0">
                <a:solidFill>
                  <a:srgbClr val="244257"/>
                </a:solidFill>
                <a:latin typeface="Lucida Sans"/>
                <a:cs typeface="Lucida Sans"/>
              </a:rPr>
              <a:t>a</a:t>
            </a:r>
            <a:r>
              <a:rPr sz="2800" spc="-120" dirty="0">
                <a:solidFill>
                  <a:srgbClr val="244257"/>
                </a:solidFill>
                <a:latin typeface="Lucida Sans"/>
                <a:cs typeface="Lucida Sans"/>
              </a:rPr>
              <a:t>d</a:t>
            </a:r>
            <a:r>
              <a:rPr sz="2800" spc="-60" dirty="0">
                <a:solidFill>
                  <a:srgbClr val="244257"/>
                </a:solidFill>
                <a:latin typeface="Lucida Sans"/>
                <a:cs typeface="Lucida Sans"/>
              </a:rPr>
              <a:t>o</a:t>
            </a:r>
            <a:r>
              <a:rPr sz="2800" spc="15" dirty="0">
                <a:solidFill>
                  <a:srgbClr val="244257"/>
                </a:solidFill>
                <a:latin typeface="Lucida Sans"/>
                <a:cs typeface="Lucida Sans"/>
              </a:rPr>
              <a:t>s</a:t>
            </a:r>
            <a:endParaRPr sz="2800">
              <a:latin typeface="Lucida Sans"/>
              <a:cs typeface="Lucida San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472534" y="3037412"/>
            <a:ext cx="415925" cy="559435"/>
          </a:xfrm>
          <a:custGeom>
            <a:avLst/>
            <a:gdLst/>
            <a:ahLst/>
            <a:cxnLst/>
            <a:rect l="l" t="t" r="r" b="b"/>
            <a:pathLst>
              <a:path w="415925" h="559435">
                <a:moveTo>
                  <a:pt x="0" y="558985"/>
                </a:moveTo>
                <a:lnTo>
                  <a:pt x="0" y="0"/>
                </a:lnTo>
                <a:lnTo>
                  <a:pt x="415702" y="280196"/>
                </a:lnTo>
                <a:lnTo>
                  <a:pt x="0" y="558985"/>
                </a:lnTo>
                <a:close/>
              </a:path>
            </a:pathLst>
          </a:custGeom>
          <a:solidFill>
            <a:srgbClr val="7D8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74037" y="2994995"/>
            <a:ext cx="1757045" cy="643890"/>
          </a:xfrm>
          <a:custGeom>
            <a:avLst/>
            <a:gdLst/>
            <a:ahLst/>
            <a:cxnLst/>
            <a:rect l="l" t="t" r="r" b="b"/>
            <a:pathLst>
              <a:path w="1757045" h="643889">
                <a:moveTo>
                  <a:pt x="1306952" y="643643"/>
                </a:moveTo>
                <a:lnTo>
                  <a:pt x="1291451" y="643643"/>
                </a:lnTo>
                <a:lnTo>
                  <a:pt x="1284405" y="640827"/>
                </a:lnTo>
                <a:lnTo>
                  <a:pt x="1257763" y="612666"/>
                </a:lnTo>
                <a:lnTo>
                  <a:pt x="1256222" y="601402"/>
                </a:lnTo>
                <a:lnTo>
                  <a:pt x="1256222" y="363446"/>
                </a:lnTo>
                <a:lnTo>
                  <a:pt x="0" y="363446"/>
                </a:lnTo>
                <a:lnTo>
                  <a:pt x="0" y="278964"/>
                </a:lnTo>
                <a:lnTo>
                  <a:pt x="1256222" y="278964"/>
                </a:lnTo>
                <a:lnTo>
                  <a:pt x="1256222" y="41008"/>
                </a:lnTo>
                <a:lnTo>
                  <a:pt x="1278769" y="4400"/>
                </a:lnTo>
                <a:lnTo>
                  <a:pt x="1301139" y="0"/>
                </a:lnTo>
                <a:lnTo>
                  <a:pt x="1312258" y="2222"/>
                </a:lnTo>
                <a:lnTo>
                  <a:pt x="1322453" y="7216"/>
                </a:lnTo>
                <a:lnTo>
                  <a:pt x="1491658" y="121266"/>
                </a:lnTo>
                <a:lnTo>
                  <a:pt x="1340772" y="121266"/>
                </a:lnTo>
                <a:lnTo>
                  <a:pt x="1340772" y="522553"/>
                </a:lnTo>
                <a:lnTo>
                  <a:pt x="1491658" y="522553"/>
                </a:lnTo>
                <a:lnTo>
                  <a:pt x="1322453" y="636603"/>
                </a:lnTo>
                <a:lnTo>
                  <a:pt x="1315407" y="640827"/>
                </a:lnTo>
                <a:lnTo>
                  <a:pt x="1306952" y="643643"/>
                </a:lnTo>
                <a:close/>
              </a:path>
              <a:path w="1757045" h="643889">
                <a:moveTo>
                  <a:pt x="1491658" y="522553"/>
                </a:moveTo>
                <a:lnTo>
                  <a:pt x="1340772" y="522553"/>
                </a:lnTo>
                <a:lnTo>
                  <a:pt x="1638105" y="321205"/>
                </a:lnTo>
                <a:lnTo>
                  <a:pt x="1340772" y="121266"/>
                </a:lnTo>
                <a:lnTo>
                  <a:pt x="1491658" y="121266"/>
                </a:lnTo>
                <a:lnTo>
                  <a:pt x="1738155" y="287413"/>
                </a:lnTo>
                <a:lnTo>
                  <a:pt x="1745773" y="293683"/>
                </a:lnTo>
                <a:lnTo>
                  <a:pt x="1751542" y="301669"/>
                </a:lnTo>
                <a:lnTo>
                  <a:pt x="1755197" y="310975"/>
                </a:lnTo>
                <a:lnTo>
                  <a:pt x="1756474" y="321205"/>
                </a:lnTo>
                <a:lnTo>
                  <a:pt x="1755197" y="331457"/>
                </a:lnTo>
                <a:lnTo>
                  <a:pt x="1751542" y="340918"/>
                </a:lnTo>
                <a:lnTo>
                  <a:pt x="1745773" y="349322"/>
                </a:lnTo>
                <a:lnTo>
                  <a:pt x="1738155" y="356406"/>
                </a:lnTo>
                <a:lnTo>
                  <a:pt x="1491658" y="522553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715862" y="2175073"/>
            <a:ext cx="73660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195" dirty="0">
                <a:solidFill>
                  <a:srgbClr val="244257"/>
                </a:solidFill>
                <a:latin typeface="Lucida Sans"/>
                <a:cs typeface="Lucida Sans"/>
              </a:rPr>
              <a:t>B</a:t>
            </a:r>
            <a:r>
              <a:rPr sz="2800" spc="-60" dirty="0">
                <a:solidFill>
                  <a:srgbClr val="244257"/>
                </a:solidFill>
                <a:latin typeface="Lucida Sans"/>
                <a:cs typeface="Lucida Sans"/>
              </a:rPr>
              <a:t>i</a:t>
            </a:r>
            <a:r>
              <a:rPr sz="2800" spc="40" dirty="0">
                <a:solidFill>
                  <a:srgbClr val="244257"/>
                </a:solidFill>
                <a:latin typeface="Lucida Sans"/>
                <a:cs typeface="Lucida Sans"/>
              </a:rPr>
              <a:t>a</a:t>
            </a:r>
            <a:r>
              <a:rPr sz="2800" spc="15" dirty="0">
                <a:solidFill>
                  <a:srgbClr val="244257"/>
                </a:solidFill>
                <a:latin typeface="Lucida Sans"/>
                <a:cs typeface="Lucida Sans"/>
              </a:rPr>
              <a:t>s</a:t>
            </a:r>
            <a:endParaRPr sz="2800">
              <a:latin typeface="Lucida Sans"/>
              <a:cs typeface="Lucida San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4227052" y="2416718"/>
            <a:ext cx="481965" cy="530860"/>
          </a:xfrm>
          <a:custGeom>
            <a:avLst/>
            <a:gdLst/>
            <a:ahLst/>
            <a:cxnLst/>
            <a:rect l="l" t="t" r="r" b="b"/>
            <a:pathLst>
              <a:path w="481965" h="530860">
                <a:moveTo>
                  <a:pt x="171813" y="530759"/>
                </a:moveTo>
                <a:lnTo>
                  <a:pt x="0" y="0"/>
                </a:lnTo>
                <a:lnTo>
                  <a:pt x="481584" y="138032"/>
                </a:lnTo>
                <a:lnTo>
                  <a:pt x="171813" y="530759"/>
                </a:lnTo>
                <a:close/>
              </a:path>
            </a:pathLst>
          </a:custGeom>
          <a:solidFill>
            <a:srgbClr val="7D8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655581" y="2374315"/>
            <a:ext cx="2094864" cy="879475"/>
          </a:xfrm>
          <a:custGeom>
            <a:avLst/>
            <a:gdLst/>
            <a:ahLst/>
            <a:cxnLst/>
            <a:rect l="l" t="t" r="r" b="b"/>
            <a:pathLst>
              <a:path w="2094865" h="879475">
                <a:moveTo>
                  <a:pt x="1764311" y="610666"/>
                </a:moveTo>
                <a:lnTo>
                  <a:pt x="1749564" y="615440"/>
                </a:lnTo>
                <a:lnTo>
                  <a:pt x="1741996" y="614936"/>
                </a:lnTo>
                <a:lnTo>
                  <a:pt x="1735768" y="613998"/>
                </a:lnTo>
                <a:lnTo>
                  <a:pt x="1703068" y="586181"/>
                </a:lnTo>
                <a:lnTo>
                  <a:pt x="1629928" y="360240"/>
                </a:lnTo>
                <a:lnTo>
                  <a:pt x="25966" y="879462"/>
                </a:lnTo>
                <a:lnTo>
                  <a:pt x="0" y="799247"/>
                </a:lnTo>
                <a:lnTo>
                  <a:pt x="1603961" y="280025"/>
                </a:lnTo>
                <a:lnTo>
                  <a:pt x="1530821" y="54084"/>
                </a:lnTo>
                <a:lnTo>
                  <a:pt x="1528825" y="42914"/>
                </a:lnTo>
                <a:lnTo>
                  <a:pt x="1529919" y="31852"/>
                </a:lnTo>
                <a:lnTo>
                  <a:pt x="1534012" y="21480"/>
                </a:lnTo>
                <a:lnTo>
                  <a:pt x="1541018" y="12381"/>
                </a:lnTo>
                <a:lnTo>
                  <a:pt x="1550327" y="5467"/>
                </a:lnTo>
                <a:lnTo>
                  <a:pt x="1560946" y="1314"/>
                </a:lnTo>
                <a:lnTo>
                  <a:pt x="1572207" y="0"/>
                </a:lnTo>
                <a:lnTo>
                  <a:pt x="1583440" y="1602"/>
                </a:lnTo>
                <a:lnTo>
                  <a:pt x="1779462" y="57786"/>
                </a:lnTo>
                <a:lnTo>
                  <a:pt x="1635922" y="104252"/>
                </a:lnTo>
                <a:lnTo>
                  <a:pt x="1759265" y="485276"/>
                </a:lnTo>
                <a:lnTo>
                  <a:pt x="1902804" y="438810"/>
                </a:lnTo>
                <a:lnTo>
                  <a:pt x="1776893" y="599208"/>
                </a:lnTo>
                <a:lnTo>
                  <a:pt x="1771488" y="605389"/>
                </a:lnTo>
                <a:lnTo>
                  <a:pt x="1764311" y="610666"/>
                </a:lnTo>
                <a:close/>
              </a:path>
              <a:path w="2094865" h="879475">
                <a:moveTo>
                  <a:pt x="1902804" y="438810"/>
                </a:moveTo>
                <a:lnTo>
                  <a:pt x="1759265" y="485276"/>
                </a:lnTo>
                <a:lnTo>
                  <a:pt x="1980232" y="202532"/>
                </a:lnTo>
                <a:lnTo>
                  <a:pt x="1635922" y="104252"/>
                </a:lnTo>
                <a:lnTo>
                  <a:pt x="1779462" y="57786"/>
                </a:lnTo>
                <a:lnTo>
                  <a:pt x="2065025" y="139635"/>
                </a:lnTo>
                <a:lnTo>
                  <a:pt x="2092839" y="166080"/>
                </a:lnTo>
                <a:lnTo>
                  <a:pt x="2094775" y="176207"/>
                </a:lnTo>
                <a:lnTo>
                  <a:pt x="2094206" y="186315"/>
                </a:lnTo>
                <a:lnTo>
                  <a:pt x="2091301" y="196072"/>
                </a:lnTo>
                <a:lnTo>
                  <a:pt x="2086231" y="205144"/>
                </a:lnTo>
                <a:lnTo>
                  <a:pt x="1902804" y="438810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4202418" y="3782118"/>
            <a:ext cx="488950" cy="518795"/>
          </a:xfrm>
          <a:custGeom>
            <a:avLst/>
            <a:gdLst/>
            <a:ahLst/>
            <a:cxnLst/>
            <a:rect l="l" t="t" r="r" b="b"/>
            <a:pathLst>
              <a:path w="488950" h="518795">
                <a:moveTo>
                  <a:pt x="0" y="518224"/>
                </a:moveTo>
                <a:lnTo>
                  <a:pt x="203563" y="0"/>
                </a:lnTo>
                <a:lnTo>
                  <a:pt x="488391" y="411729"/>
                </a:lnTo>
                <a:lnTo>
                  <a:pt x="0" y="518224"/>
                </a:lnTo>
                <a:close/>
              </a:path>
            </a:pathLst>
          </a:custGeom>
          <a:solidFill>
            <a:srgbClr val="7D8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684661" y="3371187"/>
            <a:ext cx="2049145" cy="972185"/>
          </a:xfrm>
          <a:custGeom>
            <a:avLst/>
            <a:gdLst/>
            <a:ahLst/>
            <a:cxnLst/>
            <a:rect l="l" t="t" r="r" b="b"/>
            <a:pathLst>
              <a:path w="2049144" h="972185">
                <a:moveTo>
                  <a:pt x="1510242" y="971406"/>
                </a:moveTo>
                <a:lnTo>
                  <a:pt x="1479625" y="946383"/>
                </a:lnTo>
                <a:lnTo>
                  <a:pt x="1475746" y="924706"/>
                </a:lnTo>
                <a:lnTo>
                  <a:pt x="1478414" y="913700"/>
                </a:lnTo>
                <a:lnTo>
                  <a:pt x="1565069" y="693096"/>
                </a:lnTo>
                <a:lnTo>
                  <a:pt x="0" y="78321"/>
                </a:lnTo>
                <a:lnTo>
                  <a:pt x="30765" y="0"/>
                </a:lnTo>
                <a:lnTo>
                  <a:pt x="1595835" y="614775"/>
                </a:lnTo>
                <a:lnTo>
                  <a:pt x="1682490" y="394171"/>
                </a:lnTo>
                <a:lnTo>
                  <a:pt x="1688027" y="384291"/>
                </a:lnTo>
                <a:lnTo>
                  <a:pt x="1695883" y="376453"/>
                </a:lnTo>
                <a:lnTo>
                  <a:pt x="1705622" y="371050"/>
                </a:lnTo>
                <a:lnTo>
                  <a:pt x="1716804" y="368474"/>
                </a:lnTo>
                <a:lnTo>
                  <a:pt x="1728383" y="369043"/>
                </a:lnTo>
                <a:lnTo>
                  <a:pt x="1739225" y="372572"/>
                </a:lnTo>
                <a:lnTo>
                  <a:pt x="1748764" y="378697"/>
                </a:lnTo>
                <a:lnTo>
                  <a:pt x="1756433" y="387054"/>
                </a:lnTo>
                <a:lnTo>
                  <a:pt x="1872368" y="554642"/>
                </a:lnTo>
                <a:lnTo>
                  <a:pt x="1731948" y="499484"/>
                </a:lnTo>
                <a:lnTo>
                  <a:pt x="1585813" y="871509"/>
                </a:lnTo>
                <a:lnTo>
                  <a:pt x="1726232" y="926667"/>
                </a:lnTo>
                <a:lnTo>
                  <a:pt x="1527231" y="970545"/>
                </a:lnTo>
                <a:lnTo>
                  <a:pt x="1519136" y="971886"/>
                </a:lnTo>
                <a:lnTo>
                  <a:pt x="1510242" y="971406"/>
                </a:lnTo>
                <a:close/>
              </a:path>
              <a:path w="2049144" h="972185">
                <a:moveTo>
                  <a:pt x="1726232" y="926667"/>
                </a:moveTo>
                <a:lnTo>
                  <a:pt x="1585813" y="871509"/>
                </a:lnTo>
                <a:lnTo>
                  <a:pt x="1935844" y="793537"/>
                </a:lnTo>
                <a:lnTo>
                  <a:pt x="1731948" y="499484"/>
                </a:lnTo>
                <a:lnTo>
                  <a:pt x="1872368" y="554642"/>
                </a:lnTo>
                <a:lnTo>
                  <a:pt x="2041260" y="798783"/>
                </a:lnTo>
                <a:lnTo>
                  <a:pt x="2048540" y="826857"/>
                </a:lnTo>
                <a:lnTo>
                  <a:pt x="2046003" y="836808"/>
                </a:lnTo>
                <a:lnTo>
                  <a:pt x="2041081" y="845846"/>
                </a:lnTo>
                <a:lnTo>
                  <a:pt x="2034234" y="853280"/>
                </a:lnTo>
                <a:lnTo>
                  <a:pt x="2025805" y="858963"/>
                </a:lnTo>
                <a:lnTo>
                  <a:pt x="2016135" y="862745"/>
                </a:lnTo>
                <a:lnTo>
                  <a:pt x="1726232" y="926667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978560" y="2024273"/>
            <a:ext cx="2211070" cy="791845"/>
          </a:xfrm>
          <a:custGeom>
            <a:avLst/>
            <a:gdLst/>
            <a:ahLst/>
            <a:cxnLst/>
            <a:rect l="l" t="t" r="r" b="b"/>
            <a:pathLst>
              <a:path w="2211069" h="791844">
                <a:moveTo>
                  <a:pt x="2033860" y="791746"/>
                </a:moveTo>
                <a:lnTo>
                  <a:pt x="176805" y="791746"/>
                </a:lnTo>
                <a:lnTo>
                  <a:pt x="130074" y="785375"/>
                </a:lnTo>
                <a:lnTo>
                  <a:pt x="87915" y="767429"/>
                </a:lnTo>
                <a:lnTo>
                  <a:pt x="52078" y="739658"/>
                </a:lnTo>
                <a:lnTo>
                  <a:pt x="24312" y="703813"/>
                </a:lnTo>
                <a:lnTo>
                  <a:pt x="6369" y="661645"/>
                </a:lnTo>
                <a:lnTo>
                  <a:pt x="0" y="614906"/>
                </a:lnTo>
                <a:lnTo>
                  <a:pt x="0" y="176840"/>
                </a:lnTo>
                <a:lnTo>
                  <a:pt x="6369" y="130100"/>
                </a:lnTo>
                <a:lnTo>
                  <a:pt x="24312" y="87933"/>
                </a:lnTo>
                <a:lnTo>
                  <a:pt x="52078" y="52088"/>
                </a:lnTo>
                <a:lnTo>
                  <a:pt x="87915" y="24317"/>
                </a:lnTo>
                <a:lnTo>
                  <a:pt x="130074" y="6371"/>
                </a:lnTo>
                <a:lnTo>
                  <a:pt x="176805" y="0"/>
                </a:lnTo>
                <a:lnTo>
                  <a:pt x="2033860" y="0"/>
                </a:lnTo>
                <a:lnTo>
                  <a:pt x="2080591" y="6371"/>
                </a:lnTo>
                <a:lnTo>
                  <a:pt x="2122750" y="24317"/>
                </a:lnTo>
                <a:lnTo>
                  <a:pt x="2141783" y="39066"/>
                </a:lnTo>
                <a:lnTo>
                  <a:pt x="176805" y="39066"/>
                </a:lnTo>
                <a:lnTo>
                  <a:pt x="133582" y="46169"/>
                </a:lnTo>
                <a:lnTo>
                  <a:pt x="95809" y="65885"/>
                </a:lnTo>
                <a:lnTo>
                  <a:pt x="65872" y="95828"/>
                </a:lnTo>
                <a:lnTo>
                  <a:pt x="46160" y="133609"/>
                </a:lnTo>
                <a:lnTo>
                  <a:pt x="39058" y="176840"/>
                </a:lnTo>
                <a:lnTo>
                  <a:pt x="39058" y="614906"/>
                </a:lnTo>
                <a:lnTo>
                  <a:pt x="46160" y="658137"/>
                </a:lnTo>
                <a:lnTo>
                  <a:pt x="65872" y="695918"/>
                </a:lnTo>
                <a:lnTo>
                  <a:pt x="95809" y="725861"/>
                </a:lnTo>
                <a:lnTo>
                  <a:pt x="133582" y="745577"/>
                </a:lnTo>
                <a:lnTo>
                  <a:pt x="176805" y="752680"/>
                </a:lnTo>
                <a:lnTo>
                  <a:pt x="2141783" y="752680"/>
                </a:lnTo>
                <a:lnTo>
                  <a:pt x="2122750" y="767429"/>
                </a:lnTo>
                <a:lnTo>
                  <a:pt x="2080591" y="785375"/>
                </a:lnTo>
                <a:lnTo>
                  <a:pt x="2033860" y="791746"/>
                </a:lnTo>
                <a:close/>
              </a:path>
              <a:path w="2211069" h="791844">
                <a:moveTo>
                  <a:pt x="2141783" y="752680"/>
                </a:moveTo>
                <a:lnTo>
                  <a:pt x="2033860" y="752680"/>
                </a:lnTo>
                <a:lnTo>
                  <a:pt x="2077083" y="745577"/>
                </a:lnTo>
                <a:lnTo>
                  <a:pt x="2114856" y="725861"/>
                </a:lnTo>
                <a:lnTo>
                  <a:pt x="2144793" y="695918"/>
                </a:lnTo>
                <a:lnTo>
                  <a:pt x="2164506" y="658137"/>
                </a:lnTo>
                <a:lnTo>
                  <a:pt x="2171607" y="614906"/>
                </a:lnTo>
                <a:lnTo>
                  <a:pt x="2171607" y="176840"/>
                </a:lnTo>
                <a:lnTo>
                  <a:pt x="2164506" y="133609"/>
                </a:lnTo>
                <a:lnTo>
                  <a:pt x="2144793" y="95828"/>
                </a:lnTo>
                <a:lnTo>
                  <a:pt x="2114856" y="65885"/>
                </a:lnTo>
                <a:lnTo>
                  <a:pt x="2077083" y="46169"/>
                </a:lnTo>
                <a:lnTo>
                  <a:pt x="2033860" y="39066"/>
                </a:lnTo>
                <a:lnTo>
                  <a:pt x="2141783" y="39066"/>
                </a:lnTo>
                <a:lnTo>
                  <a:pt x="2158587" y="52088"/>
                </a:lnTo>
                <a:lnTo>
                  <a:pt x="2186353" y="87933"/>
                </a:lnTo>
                <a:lnTo>
                  <a:pt x="2204296" y="130100"/>
                </a:lnTo>
                <a:lnTo>
                  <a:pt x="2210666" y="176840"/>
                </a:lnTo>
                <a:lnTo>
                  <a:pt x="2210666" y="614906"/>
                </a:lnTo>
                <a:lnTo>
                  <a:pt x="2204296" y="661645"/>
                </a:lnTo>
                <a:lnTo>
                  <a:pt x="2186353" y="703813"/>
                </a:lnTo>
                <a:lnTo>
                  <a:pt x="2158587" y="739658"/>
                </a:lnTo>
                <a:lnTo>
                  <a:pt x="2141783" y="752680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969137" y="3507066"/>
            <a:ext cx="2473325" cy="1204595"/>
          </a:xfrm>
          <a:custGeom>
            <a:avLst/>
            <a:gdLst/>
            <a:ahLst/>
            <a:cxnLst/>
            <a:rect l="l" t="t" r="r" b="b"/>
            <a:pathLst>
              <a:path w="2473325" h="1204595">
                <a:moveTo>
                  <a:pt x="2203620" y="1204408"/>
                </a:moveTo>
                <a:lnTo>
                  <a:pt x="269084" y="1204408"/>
                </a:lnTo>
                <a:lnTo>
                  <a:pt x="221029" y="1200035"/>
                </a:lnTo>
                <a:lnTo>
                  <a:pt x="175671" y="1187441"/>
                </a:lnTo>
                <a:lnTo>
                  <a:pt x="133801" y="1167416"/>
                </a:lnTo>
                <a:lnTo>
                  <a:pt x="96206" y="1140749"/>
                </a:lnTo>
                <a:lnTo>
                  <a:pt x="63676" y="1108228"/>
                </a:lnTo>
                <a:lnTo>
                  <a:pt x="37002" y="1070644"/>
                </a:lnTo>
                <a:lnTo>
                  <a:pt x="16971" y="1028784"/>
                </a:lnTo>
                <a:lnTo>
                  <a:pt x="4374" y="983439"/>
                </a:lnTo>
                <a:lnTo>
                  <a:pt x="0" y="935397"/>
                </a:lnTo>
                <a:lnTo>
                  <a:pt x="0" y="269011"/>
                </a:lnTo>
                <a:lnTo>
                  <a:pt x="4374" y="220969"/>
                </a:lnTo>
                <a:lnTo>
                  <a:pt x="16971" y="175623"/>
                </a:lnTo>
                <a:lnTo>
                  <a:pt x="37002" y="133764"/>
                </a:lnTo>
                <a:lnTo>
                  <a:pt x="63676" y="96179"/>
                </a:lnTo>
                <a:lnTo>
                  <a:pt x="96206" y="63659"/>
                </a:lnTo>
                <a:lnTo>
                  <a:pt x="133801" y="36992"/>
                </a:lnTo>
                <a:lnTo>
                  <a:pt x="175671" y="16967"/>
                </a:lnTo>
                <a:lnTo>
                  <a:pt x="221029" y="4373"/>
                </a:lnTo>
                <a:lnTo>
                  <a:pt x="269084" y="0"/>
                </a:lnTo>
                <a:lnTo>
                  <a:pt x="2203620" y="0"/>
                </a:lnTo>
                <a:lnTo>
                  <a:pt x="2251675" y="4373"/>
                </a:lnTo>
                <a:lnTo>
                  <a:pt x="2297032" y="16967"/>
                </a:lnTo>
                <a:lnTo>
                  <a:pt x="2338903" y="36992"/>
                </a:lnTo>
                <a:lnTo>
                  <a:pt x="2370532" y="59428"/>
                </a:lnTo>
                <a:lnTo>
                  <a:pt x="269084" y="59428"/>
                </a:lnTo>
                <a:lnTo>
                  <a:pt x="221410" y="65028"/>
                </a:lnTo>
                <a:lnTo>
                  <a:pt x="177437" y="80949"/>
                </a:lnTo>
                <a:lnTo>
                  <a:pt x="138490" y="105865"/>
                </a:lnTo>
                <a:lnTo>
                  <a:pt x="105894" y="138452"/>
                </a:lnTo>
                <a:lnTo>
                  <a:pt x="80971" y="177389"/>
                </a:lnTo>
                <a:lnTo>
                  <a:pt x="65046" y="221349"/>
                </a:lnTo>
                <a:lnTo>
                  <a:pt x="59444" y="269011"/>
                </a:lnTo>
                <a:lnTo>
                  <a:pt x="59444" y="935397"/>
                </a:lnTo>
                <a:lnTo>
                  <a:pt x="65046" y="983059"/>
                </a:lnTo>
                <a:lnTo>
                  <a:pt x="80971" y="1027019"/>
                </a:lnTo>
                <a:lnTo>
                  <a:pt x="105894" y="1065955"/>
                </a:lnTo>
                <a:lnTo>
                  <a:pt x="138490" y="1098543"/>
                </a:lnTo>
                <a:lnTo>
                  <a:pt x="177437" y="1123459"/>
                </a:lnTo>
                <a:lnTo>
                  <a:pt x="221410" y="1139379"/>
                </a:lnTo>
                <a:lnTo>
                  <a:pt x="269084" y="1144980"/>
                </a:lnTo>
                <a:lnTo>
                  <a:pt x="2370532" y="1144980"/>
                </a:lnTo>
                <a:lnTo>
                  <a:pt x="2338903" y="1167416"/>
                </a:lnTo>
                <a:lnTo>
                  <a:pt x="2297032" y="1187441"/>
                </a:lnTo>
                <a:lnTo>
                  <a:pt x="2251675" y="1200035"/>
                </a:lnTo>
                <a:lnTo>
                  <a:pt x="2203620" y="1204408"/>
                </a:lnTo>
                <a:close/>
              </a:path>
              <a:path w="2473325" h="1204595">
                <a:moveTo>
                  <a:pt x="2370532" y="1144980"/>
                </a:moveTo>
                <a:lnTo>
                  <a:pt x="2203620" y="1144980"/>
                </a:lnTo>
                <a:lnTo>
                  <a:pt x="2251294" y="1139379"/>
                </a:lnTo>
                <a:lnTo>
                  <a:pt x="2295267" y="1123459"/>
                </a:lnTo>
                <a:lnTo>
                  <a:pt x="2334213" y="1098543"/>
                </a:lnTo>
                <a:lnTo>
                  <a:pt x="2366810" y="1065955"/>
                </a:lnTo>
                <a:lnTo>
                  <a:pt x="2391733" y="1027019"/>
                </a:lnTo>
                <a:lnTo>
                  <a:pt x="2407657" y="983059"/>
                </a:lnTo>
                <a:lnTo>
                  <a:pt x="2413260" y="935397"/>
                </a:lnTo>
                <a:lnTo>
                  <a:pt x="2413260" y="269011"/>
                </a:lnTo>
                <a:lnTo>
                  <a:pt x="2407657" y="221349"/>
                </a:lnTo>
                <a:lnTo>
                  <a:pt x="2391733" y="177389"/>
                </a:lnTo>
                <a:lnTo>
                  <a:pt x="2366810" y="138452"/>
                </a:lnTo>
                <a:lnTo>
                  <a:pt x="2334213" y="105865"/>
                </a:lnTo>
                <a:lnTo>
                  <a:pt x="2295267" y="80949"/>
                </a:lnTo>
                <a:lnTo>
                  <a:pt x="2251294" y="65028"/>
                </a:lnTo>
                <a:lnTo>
                  <a:pt x="2203620" y="59428"/>
                </a:lnTo>
                <a:lnTo>
                  <a:pt x="2370532" y="59428"/>
                </a:lnTo>
                <a:lnTo>
                  <a:pt x="2409027" y="96179"/>
                </a:lnTo>
                <a:lnTo>
                  <a:pt x="2435702" y="133764"/>
                </a:lnTo>
                <a:lnTo>
                  <a:pt x="2455732" y="175623"/>
                </a:lnTo>
                <a:lnTo>
                  <a:pt x="2468329" y="220969"/>
                </a:lnTo>
                <a:lnTo>
                  <a:pt x="2472704" y="269011"/>
                </a:lnTo>
                <a:lnTo>
                  <a:pt x="2472704" y="935397"/>
                </a:lnTo>
                <a:lnTo>
                  <a:pt x="2468329" y="983439"/>
                </a:lnTo>
                <a:lnTo>
                  <a:pt x="2455732" y="1028784"/>
                </a:lnTo>
                <a:lnTo>
                  <a:pt x="2435702" y="1070644"/>
                </a:lnTo>
                <a:lnTo>
                  <a:pt x="2409027" y="1108228"/>
                </a:lnTo>
                <a:lnTo>
                  <a:pt x="2376498" y="1140749"/>
                </a:lnTo>
                <a:lnTo>
                  <a:pt x="2370532" y="1144980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79590" y="6711263"/>
            <a:ext cx="2487295" cy="1522730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12700" marR="5080" algn="ctr">
              <a:lnSpc>
                <a:spcPts val="3910"/>
              </a:lnSpc>
              <a:spcBef>
                <a:spcPts val="280"/>
              </a:spcBef>
            </a:pPr>
            <a:r>
              <a:rPr sz="3300" spc="65" dirty="0">
                <a:solidFill>
                  <a:srgbClr val="244257"/>
                </a:solidFill>
                <a:latin typeface="Arial Narrow"/>
                <a:cs typeface="Arial Narrow"/>
              </a:rPr>
              <a:t>PARA </a:t>
            </a:r>
            <a:r>
              <a:rPr sz="3300" spc="85" dirty="0">
                <a:solidFill>
                  <a:srgbClr val="244257"/>
                </a:solidFill>
                <a:latin typeface="Arial Narrow"/>
                <a:cs typeface="Arial Narrow"/>
              </a:rPr>
              <a:t>UNA  </a:t>
            </a:r>
            <a:r>
              <a:rPr sz="3300" spc="25" dirty="0">
                <a:solidFill>
                  <a:srgbClr val="244257"/>
                </a:solidFill>
                <a:latin typeface="Arial Narrow"/>
                <a:cs typeface="Arial Narrow"/>
              </a:rPr>
              <a:t>NEURONA  </a:t>
            </a:r>
            <a:r>
              <a:rPr sz="3300" spc="10" dirty="0">
                <a:solidFill>
                  <a:srgbClr val="244257"/>
                </a:solidFill>
                <a:latin typeface="Arial Narrow"/>
                <a:cs typeface="Arial Narrow"/>
              </a:rPr>
              <a:t>GENÉRICA</a:t>
            </a:r>
            <a:r>
              <a:rPr sz="3300" spc="80" dirty="0">
                <a:solidFill>
                  <a:srgbClr val="244257"/>
                </a:solidFill>
                <a:latin typeface="Arial Narrow"/>
                <a:cs typeface="Arial Narrow"/>
              </a:rPr>
              <a:t> </a:t>
            </a:r>
            <a:r>
              <a:rPr sz="3300" spc="100" dirty="0">
                <a:solidFill>
                  <a:srgbClr val="244257"/>
                </a:solidFill>
                <a:latin typeface="Arial Narrow"/>
                <a:cs typeface="Arial Narrow"/>
              </a:rPr>
              <a:t>J,K</a:t>
            </a:r>
            <a:endParaRPr sz="3300">
              <a:latin typeface="Arial Narrow"/>
              <a:cs typeface="Arial Narro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474269" y="7222838"/>
            <a:ext cx="415290" cy="562610"/>
          </a:xfrm>
          <a:custGeom>
            <a:avLst/>
            <a:gdLst/>
            <a:ahLst/>
            <a:cxnLst/>
            <a:rect l="l" t="t" r="r" b="b"/>
            <a:pathLst>
              <a:path w="415290" h="562609">
                <a:moveTo>
                  <a:pt x="0" y="562186"/>
                </a:moveTo>
                <a:lnTo>
                  <a:pt x="0" y="0"/>
                </a:lnTo>
                <a:lnTo>
                  <a:pt x="414855" y="281801"/>
                </a:lnTo>
                <a:lnTo>
                  <a:pt x="0" y="562186"/>
                </a:lnTo>
                <a:close/>
              </a:path>
            </a:pathLst>
          </a:custGeom>
          <a:solidFill>
            <a:srgbClr val="7D8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71023" y="7180178"/>
            <a:ext cx="5260340" cy="647700"/>
          </a:xfrm>
          <a:custGeom>
            <a:avLst/>
            <a:gdLst/>
            <a:ahLst/>
            <a:cxnLst/>
            <a:rect l="l" t="t" r="r" b="b"/>
            <a:pathLst>
              <a:path w="5260340" h="647700">
                <a:moveTo>
                  <a:pt x="4811684" y="647328"/>
                </a:moveTo>
                <a:lnTo>
                  <a:pt x="4796215" y="647328"/>
                </a:lnTo>
                <a:lnTo>
                  <a:pt x="4789184" y="644496"/>
                </a:lnTo>
                <a:lnTo>
                  <a:pt x="4762596" y="616174"/>
                </a:lnTo>
                <a:lnTo>
                  <a:pt x="4761058" y="604845"/>
                </a:lnTo>
                <a:lnTo>
                  <a:pt x="4761058" y="365527"/>
                </a:lnTo>
                <a:lnTo>
                  <a:pt x="0" y="365527"/>
                </a:lnTo>
                <a:lnTo>
                  <a:pt x="0" y="280561"/>
                </a:lnTo>
                <a:lnTo>
                  <a:pt x="4761058" y="280561"/>
                </a:lnTo>
                <a:lnTo>
                  <a:pt x="4761058" y="41243"/>
                </a:lnTo>
                <a:lnTo>
                  <a:pt x="4783558" y="4425"/>
                </a:lnTo>
                <a:lnTo>
                  <a:pt x="4805883" y="0"/>
                </a:lnTo>
                <a:lnTo>
                  <a:pt x="4816980" y="2234"/>
                </a:lnTo>
                <a:lnTo>
                  <a:pt x="4827153" y="7257"/>
                </a:lnTo>
                <a:lnTo>
                  <a:pt x="4996014" y="121960"/>
                </a:lnTo>
                <a:lnTo>
                  <a:pt x="4845435" y="121960"/>
                </a:lnTo>
                <a:lnTo>
                  <a:pt x="4845435" y="525544"/>
                </a:lnTo>
                <a:lnTo>
                  <a:pt x="4996014" y="525544"/>
                </a:lnTo>
                <a:lnTo>
                  <a:pt x="4827153" y="640247"/>
                </a:lnTo>
                <a:lnTo>
                  <a:pt x="4820122" y="644496"/>
                </a:lnTo>
                <a:lnTo>
                  <a:pt x="4811684" y="647328"/>
                </a:lnTo>
                <a:close/>
              </a:path>
              <a:path w="5260340" h="647700">
                <a:moveTo>
                  <a:pt x="4996014" y="525544"/>
                </a:moveTo>
                <a:lnTo>
                  <a:pt x="4845435" y="525544"/>
                </a:lnTo>
                <a:lnTo>
                  <a:pt x="5142162" y="323044"/>
                </a:lnTo>
                <a:lnTo>
                  <a:pt x="4845435" y="121960"/>
                </a:lnTo>
                <a:lnTo>
                  <a:pt x="4996014" y="121960"/>
                </a:lnTo>
                <a:lnTo>
                  <a:pt x="5242008" y="289058"/>
                </a:lnTo>
                <a:lnTo>
                  <a:pt x="5249611" y="295364"/>
                </a:lnTo>
                <a:lnTo>
                  <a:pt x="5255368" y="303396"/>
                </a:lnTo>
                <a:lnTo>
                  <a:pt x="5259016" y="312755"/>
                </a:lnTo>
                <a:lnTo>
                  <a:pt x="5260290" y="323044"/>
                </a:lnTo>
                <a:lnTo>
                  <a:pt x="5259016" y="333355"/>
                </a:lnTo>
                <a:lnTo>
                  <a:pt x="5255368" y="342869"/>
                </a:lnTo>
                <a:lnTo>
                  <a:pt x="5249611" y="351322"/>
                </a:lnTo>
                <a:lnTo>
                  <a:pt x="5242008" y="358446"/>
                </a:lnTo>
                <a:lnTo>
                  <a:pt x="4996014" y="525544"/>
                </a:lnTo>
                <a:close/>
              </a:path>
            </a:pathLst>
          </a:custGeom>
          <a:solidFill>
            <a:srgbClr val="5CE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0552775" y="6442716"/>
            <a:ext cx="6324599" cy="21145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2350934"/>
            <a:ext cx="18288000" cy="7936230"/>
          </a:xfrm>
          <a:custGeom>
            <a:avLst/>
            <a:gdLst/>
            <a:ahLst/>
            <a:cxnLst/>
            <a:rect l="l" t="t" r="r" b="b"/>
            <a:pathLst>
              <a:path w="18288000" h="7936230">
                <a:moveTo>
                  <a:pt x="0" y="7936064"/>
                </a:moveTo>
                <a:lnTo>
                  <a:pt x="18287999" y="7936064"/>
                </a:lnTo>
                <a:lnTo>
                  <a:pt x="18287999" y="0"/>
                </a:lnTo>
                <a:lnTo>
                  <a:pt x="0" y="0"/>
                </a:lnTo>
                <a:lnTo>
                  <a:pt x="0" y="7936064"/>
                </a:lnTo>
                <a:close/>
              </a:path>
            </a:pathLst>
          </a:custGeom>
          <a:solidFill>
            <a:srgbClr val="F1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6000" y="3084324"/>
            <a:ext cx="1287526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167255" algn="l"/>
                <a:tab pos="5737225" algn="l"/>
                <a:tab pos="6855459" algn="l"/>
                <a:tab pos="7987665" algn="l"/>
                <a:tab pos="10145395" algn="l"/>
              </a:tabLst>
            </a:pPr>
            <a:r>
              <a:rPr spc="455" dirty="0"/>
              <a:t>C</a:t>
            </a:r>
            <a:r>
              <a:rPr spc="600" dirty="0"/>
              <a:t>A</a:t>
            </a:r>
            <a:r>
              <a:rPr spc="425" dirty="0"/>
              <a:t>D</a:t>
            </a:r>
            <a:r>
              <a:rPr spc="25" dirty="0"/>
              <a:t>A</a:t>
            </a:r>
            <a:r>
              <a:rPr dirty="0"/>
              <a:t>	</a:t>
            </a:r>
            <a:r>
              <a:rPr spc="685" dirty="0"/>
              <a:t>N</a:t>
            </a:r>
            <a:r>
              <a:rPr spc="265" dirty="0"/>
              <a:t>E</a:t>
            </a:r>
            <a:r>
              <a:rPr spc="459" dirty="0"/>
              <a:t>U</a:t>
            </a:r>
            <a:r>
              <a:rPr spc="365" dirty="0"/>
              <a:t>R</a:t>
            </a:r>
            <a:r>
              <a:rPr spc="380" dirty="0"/>
              <a:t>O</a:t>
            </a:r>
            <a:r>
              <a:rPr spc="685" dirty="0"/>
              <a:t>N</a:t>
            </a:r>
            <a:r>
              <a:rPr spc="25" dirty="0"/>
              <a:t>A</a:t>
            </a:r>
            <a:r>
              <a:rPr dirty="0"/>
              <a:t>	</a:t>
            </a:r>
            <a:r>
              <a:rPr spc="425" dirty="0"/>
              <a:t>D</a:t>
            </a:r>
            <a:r>
              <a:rPr spc="-310" dirty="0"/>
              <a:t>E</a:t>
            </a:r>
            <a:r>
              <a:rPr dirty="0"/>
              <a:t>	</a:t>
            </a:r>
            <a:r>
              <a:rPr spc="450" dirty="0"/>
              <a:t>L</a:t>
            </a:r>
            <a:r>
              <a:rPr spc="25" dirty="0"/>
              <a:t>A</a:t>
            </a:r>
            <a:r>
              <a:rPr dirty="0"/>
              <a:t>	</a:t>
            </a:r>
            <a:r>
              <a:rPr spc="455" dirty="0"/>
              <a:t>C</a:t>
            </a:r>
            <a:r>
              <a:rPr spc="600" dirty="0"/>
              <a:t>A</a:t>
            </a:r>
            <a:r>
              <a:rPr spc="695" dirty="0"/>
              <a:t>P</a:t>
            </a:r>
            <a:r>
              <a:rPr spc="25" dirty="0"/>
              <a:t>A</a:t>
            </a:r>
            <a:r>
              <a:rPr dirty="0"/>
              <a:t>	</a:t>
            </a:r>
            <a:r>
              <a:rPr spc="380" dirty="0"/>
              <a:t>O</a:t>
            </a:r>
            <a:r>
              <a:rPr spc="455" dirty="0"/>
              <a:t>C</a:t>
            </a:r>
            <a:r>
              <a:rPr spc="459" dirty="0"/>
              <a:t>U</a:t>
            </a:r>
            <a:r>
              <a:rPr spc="450" dirty="0"/>
              <a:t>L</a:t>
            </a:r>
            <a:r>
              <a:rPr spc="805" dirty="0"/>
              <a:t>T</a:t>
            </a:r>
            <a:r>
              <a:rPr spc="25" dirty="0"/>
              <a:t>A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18287999" cy="23509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016000" y="4400581"/>
            <a:ext cx="11645900" cy="31057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40" dirty="0">
                <a:solidFill>
                  <a:srgbClr val="244257"/>
                </a:solidFill>
                <a:latin typeface="Arial Narrow"/>
                <a:cs typeface="Arial Narrow"/>
              </a:rPr>
              <a:t>DETECTA </a:t>
            </a:r>
            <a:r>
              <a:rPr sz="4600" spc="165" dirty="0">
                <a:solidFill>
                  <a:srgbClr val="244257"/>
                </a:solidFill>
                <a:latin typeface="Arial Narrow"/>
                <a:cs typeface="Arial Narrow"/>
              </a:rPr>
              <a:t>LA </a:t>
            </a:r>
            <a:r>
              <a:rPr sz="4600" spc="240" dirty="0">
                <a:solidFill>
                  <a:srgbClr val="244257"/>
                </a:solidFill>
                <a:latin typeface="Arial Narrow"/>
                <a:cs typeface="Arial Narrow"/>
              </a:rPr>
              <a:t>MISMA</a:t>
            </a:r>
            <a:r>
              <a:rPr sz="4600" spc="480" dirty="0">
                <a:solidFill>
                  <a:srgbClr val="244257"/>
                </a:solidFill>
                <a:latin typeface="Arial Narrow"/>
                <a:cs typeface="Arial Narrow"/>
              </a:rPr>
              <a:t> </a:t>
            </a:r>
            <a:r>
              <a:rPr sz="4600" spc="65" dirty="0">
                <a:solidFill>
                  <a:srgbClr val="244257"/>
                </a:solidFill>
                <a:latin typeface="Arial Narrow"/>
                <a:cs typeface="Arial Narrow"/>
              </a:rPr>
              <a:t>CARACTERÍSTICA</a:t>
            </a:r>
            <a:endParaRPr sz="4600" dirty="0">
              <a:latin typeface="Arial Narrow"/>
              <a:cs typeface="Arial Narrow"/>
            </a:endParaRPr>
          </a:p>
          <a:p>
            <a:pPr marL="12700" marR="5080">
              <a:lnSpc>
                <a:spcPts val="9480"/>
              </a:lnSpc>
              <a:spcBef>
                <a:spcPts val="740"/>
              </a:spcBef>
            </a:pPr>
            <a:r>
              <a:rPr sz="4600" spc="-20" dirty="0">
                <a:solidFill>
                  <a:srgbClr val="244257"/>
                </a:solidFill>
                <a:latin typeface="Arial Narrow"/>
                <a:cs typeface="Arial Narrow"/>
              </a:rPr>
              <a:t>SÓLO </a:t>
            </a:r>
            <a:r>
              <a:rPr sz="4600" spc="185" dirty="0">
                <a:solidFill>
                  <a:srgbClr val="244257"/>
                </a:solidFill>
                <a:latin typeface="Arial Narrow"/>
                <a:cs typeface="Arial Narrow"/>
              </a:rPr>
              <a:t>CAMBIA </a:t>
            </a:r>
            <a:r>
              <a:rPr sz="4600" spc="165" dirty="0">
                <a:solidFill>
                  <a:srgbClr val="244257"/>
                </a:solidFill>
                <a:latin typeface="Arial Narrow"/>
                <a:cs typeface="Arial Narrow"/>
              </a:rPr>
              <a:t>LA </a:t>
            </a:r>
            <a:r>
              <a:rPr sz="4600" spc="125" dirty="0">
                <a:solidFill>
                  <a:srgbClr val="244257"/>
                </a:solidFill>
                <a:latin typeface="Arial Narrow"/>
                <a:cs typeface="Arial Narrow"/>
              </a:rPr>
              <a:t>LOCALIZACIÓN </a:t>
            </a:r>
            <a:r>
              <a:rPr sz="4600" spc="-110" dirty="0">
                <a:solidFill>
                  <a:srgbClr val="244257"/>
                </a:solidFill>
                <a:latin typeface="Arial Narrow"/>
                <a:cs typeface="Arial Narrow"/>
              </a:rPr>
              <a:t>DE </a:t>
            </a:r>
            <a:r>
              <a:rPr sz="4600" spc="165" dirty="0">
                <a:solidFill>
                  <a:srgbClr val="244257"/>
                </a:solidFill>
                <a:latin typeface="Arial Narrow"/>
                <a:cs typeface="Arial Narrow"/>
              </a:rPr>
              <a:t>LA </a:t>
            </a:r>
            <a:r>
              <a:rPr sz="4600" spc="240" dirty="0">
                <a:solidFill>
                  <a:srgbClr val="244257"/>
                </a:solidFill>
                <a:latin typeface="Arial Narrow"/>
                <a:cs typeface="Arial Narrow"/>
              </a:rPr>
              <a:t>MISMA  </a:t>
            </a:r>
            <a:r>
              <a:rPr sz="4600" spc="-130" dirty="0">
                <a:solidFill>
                  <a:srgbClr val="244257"/>
                </a:solidFill>
                <a:latin typeface="Arial Narrow"/>
                <a:cs typeface="Arial Narrow"/>
              </a:rPr>
              <a:t>SE </a:t>
            </a:r>
            <a:r>
              <a:rPr sz="4600" spc="45" dirty="0">
                <a:solidFill>
                  <a:srgbClr val="244257"/>
                </a:solidFill>
                <a:latin typeface="Arial Narrow"/>
                <a:cs typeface="Arial Narrow"/>
              </a:rPr>
              <a:t>OBTIENE UN </a:t>
            </a:r>
            <a:r>
              <a:rPr sz="4600" spc="240" dirty="0">
                <a:solidFill>
                  <a:srgbClr val="244257"/>
                </a:solidFill>
                <a:latin typeface="Arial Narrow"/>
                <a:cs typeface="Arial Narrow"/>
              </a:rPr>
              <a:t>MAPA </a:t>
            </a:r>
            <a:r>
              <a:rPr sz="4600" spc="-110" dirty="0">
                <a:solidFill>
                  <a:srgbClr val="244257"/>
                </a:solidFill>
                <a:latin typeface="Arial Narrow"/>
                <a:cs typeface="Arial Narrow"/>
              </a:rPr>
              <a:t>DE</a:t>
            </a:r>
            <a:r>
              <a:rPr sz="4600" spc="15" dirty="0">
                <a:solidFill>
                  <a:srgbClr val="244257"/>
                </a:solidFill>
                <a:latin typeface="Arial Narrow"/>
                <a:cs typeface="Arial Narrow"/>
              </a:rPr>
              <a:t> </a:t>
            </a:r>
            <a:r>
              <a:rPr sz="4600" spc="60" dirty="0">
                <a:solidFill>
                  <a:srgbClr val="244257"/>
                </a:solidFill>
                <a:latin typeface="Arial Narrow"/>
                <a:cs typeface="Arial Narrow"/>
              </a:rPr>
              <a:t>CARACTERÍSTICAS</a:t>
            </a:r>
            <a:endParaRPr sz="4600" dirty="0">
              <a:latin typeface="Arial Narrow"/>
              <a:cs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75764" y="1028700"/>
            <a:ext cx="16135349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977932"/>
            <a:ext cx="1466596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170" dirty="0">
                <a:solidFill>
                  <a:srgbClr val="244257"/>
                </a:solidFill>
                <a:latin typeface="Arial Narrow"/>
                <a:cs typeface="Arial Narrow"/>
              </a:rPr>
              <a:t>3 </a:t>
            </a:r>
            <a:r>
              <a:rPr sz="4600" spc="185" dirty="0">
                <a:solidFill>
                  <a:srgbClr val="244257"/>
                </a:solidFill>
                <a:latin typeface="Arial Narrow"/>
                <a:cs typeface="Arial Narrow"/>
              </a:rPr>
              <a:t>MAPAS </a:t>
            </a:r>
            <a:r>
              <a:rPr sz="4600" spc="40" dirty="0">
                <a:solidFill>
                  <a:srgbClr val="244257"/>
                </a:solidFill>
                <a:latin typeface="Arial Narrow"/>
                <a:cs typeface="Arial Narrow"/>
              </a:rPr>
              <a:t>DEFINIDOS </a:t>
            </a:r>
            <a:r>
              <a:rPr sz="4600" spc="-70" dirty="0">
                <a:solidFill>
                  <a:srgbClr val="244257"/>
                </a:solidFill>
                <a:latin typeface="Arial Narrow"/>
                <a:cs typeface="Arial Narrow"/>
              </a:rPr>
              <a:t>POR </a:t>
            </a:r>
            <a:r>
              <a:rPr sz="4600" spc="45" dirty="0">
                <a:solidFill>
                  <a:srgbClr val="244257"/>
                </a:solidFill>
                <a:latin typeface="Arial Narrow"/>
                <a:cs typeface="Arial Narrow"/>
              </a:rPr>
              <a:t>UN </a:t>
            </a:r>
            <a:r>
              <a:rPr sz="4600" spc="-20" dirty="0">
                <a:solidFill>
                  <a:srgbClr val="244257"/>
                </a:solidFill>
                <a:latin typeface="Arial Narrow"/>
                <a:cs typeface="Arial Narrow"/>
              </a:rPr>
              <a:t>SET </a:t>
            </a:r>
            <a:r>
              <a:rPr sz="4600" spc="-110" dirty="0">
                <a:solidFill>
                  <a:srgbClr val="244257"/>
                </a:solidFill>
                <a:latin typeface="Arial Narrow"/>
                <a:cs typeface="Arial Narrow"/>
              </a:rPr>
              <a:t>DE </a:t>
            </a:r>
            <a:r>
              <a:rPr sz="4600" spc="-40" dirty="0">
                <a:solidFill>
                  <a:srgbClr val="244257"/>
                </a:solidFill>
                <a:latin typeface="Arial Narrow"/>
                <a:cs typeface="Arial Narrow"/>
              </a:rPr>
              <a:t>PESOS</a:t>
            </a:r>
            <a:r>
              <a:rPr sz="4600" spc="-335" dirty="0">
                <a:solidFill>
                  <a:srgbClr val="244257"/>
                </a:solidFill>
                <a:latin typeface="Arial Narrow"/>
                <a:cs typeface="Arial Narrow"/>
              </a:rPr>
              <a:t> </a:t>
            </a:r>
            <a:r>
              <a:rPr sz="4600" spc="75" dirty="0">
                <a:solidFill>
                  <a:srgbClr val="244257"/>
                </a:solidFill>
                <a:latin typeface="Arial Narrow"/>
                <a:cs typeface="Arial Narrow"/>
              </a:rPr>
              <a:t>COMPARTIDOS</a:t>
            </a:r>
            <a:endParaRPr sz="46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742214"/>
            <a:ext cx="11907520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165" dirty="0">
                <a:solidFill>
                  <a:srgbClr val="244257"/>
                </a:solidFill>
                <a:latin typeface="Arial Narrow"/>
                <a:cs typeface="Arial Narrow"/>
              </a:rPr>
              <a:t>LA </a:t>
            </a:r>
            <a:r>
              <a:rPr sz="4600" spc="-130" dirty="0">
                <a:solidFill>
                  <a:srgbClr val="244257"/>
                </a:solidFill>
                <a:latin typeface="Arial Narrow"/>
                <a:cs typeface="Arial Narrow"/>
              </a:rPr>
              <a:t>RED </a:t>
            </a:r>
            <a:r>
              <a:rPr sz="4600" spc="40" dirty="0">
                <a:solidFill>
                  <a:srgbClr val="244257"/>
                </a:solidFill>
                <a:latin typeface="Arial Narrow"/>
                <a:cs typeface="Arial Narrow"/>
              </a:rPr>
              <a:t>DETECTA </a:t>
            </a:r>
            <a:r>
              <a:rPr sz="4600" spc="170" dirty="0">
                <a:solidFill>
                  <a:srgbClr val="244257"/>
                </a:solidFill>
                <a:latin typeface="Arial Narrow"/>
                <a:cs typeface="Arial Narrow"/>
              </a:rPr>
              <a:t>3 </a:t>
            </a:r>
            <a:r>
              <a:rPr sz="4600" spc="70" dirty="0">
                <a:solidFill>
                  <a:srgbClr val="244257"/>
                </a:solidFill>
                <a:latin typeface="Arial Narrow"/>
                <a:cs typeface="Arial Narrow"/>
              </a:rPr>
              <a:t>TIPOS </a:t>
            </a:r>
            <a:r>
              <a:rPr sz="4600" spc="-110" dirty="0">
                <a:solidFill>
                  <a:srgbClr val="244257"/>
                </a:solidFill>
                <a:latin typeface="Arial Narrow"/>
                <a:cs typeface="Arial Narrow"/>
              </a:rPr>
              <a:t>DE</a:t>
            </a:r>
            <a:r>
              <a:rPr sz="4600" spc="120" dirty="0">
                <a:solidFill>
                  <a:srgbClr val="244257"/>
                </a:solidFill>
                <a:latin typeface="Arial Narrow"/>
                <a:cs typeface="Arial Narrow"/>
              </a:rPr>
              <a:t> </a:t>
            </a:r>
            <a:r>
              <a:rPr sz="4600" spc="60" dirty="0">
                <a:solidFill>
                  <a:srgbClr val="244257"/>
                </a:solidFill>
                <a:latin typeface="Arial Narrow"/>
                <a:cs typeface="Arial Narrow"/>
              </a:rPr>
              <a:t>CARACTERÍSTICAS</a:t>
            </a:r>
            <a:endParaRPr sz="4600" dirty="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6000" y="8506493"/>
            <a:ext cx="975931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600" spc="-10" dirty="0">
                <a:solidFill>
                  <a:srgbClr val="244257"/>
                </a:solidFill>
                <a:latin typeface="Arial Narrow"/>
                <a:cs typeface="Arial Narrow"/>
              </a:rPr>
              <a:t>¡PUEDEN </a:t>
            </a:r>
            <a:r>
              <a:rPr sz="4600" spc="35" dirty="0">
                <a:solidFill>
                  <a:srgbClr val="244257"/>
                </a:solidFill>
                <a:latin typeface="Arial Narrow"/>
                <a:cs typeface="Arial Narrow"/>
              </a:rPr>
              <a:t>HABER </a:t>
            </a:r>
            <a:r>
              <a:rPr sz="4600" spc="75" dirty="0">
                <a:solidFill>
                  <a:srgbClr val="244257"/>
                </a:solidFill>
                <a:latin typeface="Arial Narrow"/>
                <a:cs typeface="Arial Narrow"/>
              </a:rPr>
              <a:t>MUCHOS </a:t>
            </a:r>
            <a:r>
              <a:rPr sz="4600" spc="185" dirty="0">
                <a:solidFill>
                  <a:srgbClr val="244257"/>
                </a:solidFill>
                <a:latin typeface="Arial Narrow"/>
                <a:cs typeface="Arial Narrow"/>
              </a:rPr>
              <a:t>MAPAS</a:t>
            </a:r>
            <a:r>
              <a:rPr sz="4600" spc="765" dirty="0">
                <a:solidFill>
                  <a:srgbClr val="244257"/>
                </a:solidFill>
                <a:latin typeface="Arial Narrow"/>
                <a:cs typeface="Arial Narrow"/>
              </a:rPr>
              <a:t> </a:t>
            </a:r>
            <a:r>
              <a:rPr sz="4600" spc="185" dirty="0">
                <a:solidFill>
                  <a:srgbClr val="244257"/>
                </a:solidFill>
                <a:latin typeface="Arial Narrow"/>
                <a:cs typeface="Arial Narrow"/>
              </a:rPr>
              <a:t>MÁS!</a:t>
            </a:r>
            <a:endParaRPr sz="4600" dirty="0">
              <a:latin typeface="Arial Narrow"/>
              <a:cs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613664" y="551528"/>
            <a:ext cx="1148969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5733415" algn="l"/>
                <a:tab pos="6851650" algn="l"/>
                <a:tab pos="8438515" algn="l"/>
              </a:tabLst>
            </a:pPr>
            <a:r>
              <a:rPr sz="5500" b="1" spc="745" dirty="0">
                <a:solidFill>
                  <a:srgbClr val="244257"/>
                </a:solidFill>
                <a:latin typeface="Arial Narrow"/>
                <a:cs typeface="Arial Narrow"/>
              </a:rPr>
              <a:t>V</a:t>
            </a:r>
            <a:r>
              <a:rPr sz="5500" b="1" spc="805" dirty="0">
                <a:solidFill>
                  <a:srgbClr val="244257"/>
                </a:solidFill>
                <a:latin typeface="Arial Narrow"/>
                <a:cs typeface="Arial Narrow"/>
              </a:rPr>
              <a:t>I</a:t>
            </a:r>
            <a:r>
              <a:rPr sz="5500" b="1" spc="535" dirty="0">
                <a:solidFill>
                  <a:srgbClr val="244257"/>
                </a:solidFill>
                <a:latin typeface="Arial Narrow"/>
                <a:cs typeface="Arial Narrow"/>
              </a:rPr>
              <a:t>S</a:t>
            </a:r>
            <a:r>
              <a:rPr sz="5500" b="1" spc="459" dirty="0">
                <a:solidFill>
                  <a:srgbClr val="244257"/>
                </a:solidFill>
                <a:latin typeface="Arial Narrow"/>
                <a:cs typeface="Arial Narrow"/>
              </a:rPr>
              <a:t>U</a:t>
            </a:r>
            <a:r>
              <a:rPr sz="5500" b="1" spc="600" dirty="0">
                <a:solidFill>
                  <a:srgbClr val="244257"/>
                </a:solidFill>
                <a:latin typeface="Arial Narrow"/>
                <a:cs typeface="Arial Narrow"/>
              </a:rPr>
              <a:t>A</a:t>
            </a:r>
            <a:r>
              <a:rPr sz="5500" b="1" spc="450" dirty="0">
                <a:solidFill>
                  <a:srgbClr val="244257"/>
                </a:solidFill>
                <a:latin typeface="Arial Narrow"/>
                <a:cs typeface="Arial Narrow"/>
              </a:rPr>
              <a:t>L</a:t>
            </a:r>
            <a:r>
              <a:rPr sz="5500" b="1" spc="805" dirty="0">
                <a:solidFill>
                  <a:srgbClr val="244257"/>
                </a:solidFill>
                <a:latin typeface="Arial Narrow"/>
                <a:cs typeface="Arial Narrow"/>
              </a:rPr>
              <a:t>I</a:t>
            </a:r>
            <a:r>
              <a:rPr sz="5500" b="1" spc="735" dirty="0">
                <a:solidFill>
                  <a:srgbClr val="244257"/>
                </a:solidFill>
                <a:latin typeface="Arial Narrow"/>
                <a:cs typeface="Arial Narrow"/>
              </a:rPr>
              <a:t>Z</a:t>
            </a:r>
            <a:r>
              <a:rPr sz="5500" b="1" spc="600" dirty="0">
                <a:solidFill>
                  <a:srgbClr val="244257"/>
                </a:solidFill>
                <a:latin typeface="Arial Narrow"/>
                <a:cs typeface="Arial Narrow"/>
              </a:rPr>
              <a:t>A</a:t>
            </a:r>
            <a:r>
              <a:rPr sz="5500" b="1" spc="455" dirty="0">
                <a:solidFill>
                  <a:srgbClr val="244257"/>
                </a:solidFill>
                <a:latin typeface="Arial Narrow"/>
                <a:cs typeface="Arial Narrow"/>
              </a:rPr>
              <a:t>C</a:t>
            </a:r>
            <a:r>
              <a:rPr sz="5500" b="1" spc="805" dirty="0">
                <a:solidFill>
                  <a:srgbClr val="244257"/>
                </a:solidFill>
                <a:latin typeface="Arial Narrow"/>
                <a:cs typeface="Arial Narrow"/>
              </a:rPr>
              <a:t>I</a:t>
            </a:r>
            <a:r>
              <a:rPr sz="5500" b="1" spc="380" dirty="0">
                <a:solidFill>
                  <a:srgbClr val="244257"/>
                </a:solidFill>
                <a:latin typeface="Arial Narrow"/>
                <a:cs typeface="Arial Narrow"/>
              </a:rPr>
              <a:t>Ó</a:t>
            </a:r>
            <a:r>
              <a:rPr sz="5500" b="1" spc="110" dirty="0">
                <a:solidFill>
                  <a:srgbClr val="244257"/>
                </a:solidFill>
                <a:latin typeface="Arial Narrow"/>
                <a:cs typeface="Arial Narrow"/>
              </a:rPr>
              <a:t>N</a:t>
            </a:r>
            <a:r>
              <a:rPr sz="5500" b="1" dirty="0">
                <a:solidFill>
                  <a:srgbClr val="244257"/>
                </a:solidFill>
                <a:latin typeface="Arial Narrow"/>
                <a:cs typeface="Arial Narrow"/>
              </a:rPr>
              <a:t>	</a:t>
            </a:r>
            <a:r>
              <a:rPr sz="5500" b="1" spc="425" dirty="0">
                <a:solidFill>
                  <a:srgbClr val="244257"/>
                </a:solidFill>
                <a:latin typeface="Arial Narrow"/>
                <a:cs typeface="Arial Narrow"/>
              </a:rPr>
              <a:t>D</a:t>
            </a:r>
            <a:r>
              <a:rPr sz="5500" b="1" spc="-310" dirty="0">
                <a:solidFill>
                  <a:srgbClr val="244257"/>
                </a:solidFill>
                <a:latin typeface="Arial Narrow"/>
                <a:cs typeface="Arial Narrow"/>
              </a:rPr>
              <a:t>E</a:t>
            </a:r>
            <a:r>
              <a:rPr sz="5500" b="1" dirty="0">
                <a:solidFill>
                  <a:srgbClr val="244257"/>
                </a:solidFill>
                <a:latin typeface="Arial Narrow"/>
                <a:cs typeface="Arial Narrow"/>
              </a:rPr>
              <a:t>	</a:t>
            </a:r>
            <a:r>
              <a:rPr sz="5500" b="1" spc="450" dirty="0">
                <a:solidFill>
                  <a:srgbClr val="244257"/>
                </a:solidFill>
                <a:latin typeface="Arial Narrow"/>
                <a:cs typeface="Arial Narrow"/>
              </a:rPr>
              <a:t>L</a:t>
            </a:r>
            <a:r>
              <a:rPr sz="5500" b="1" spc="380" dirty="0">
                <a:solidFill>
                  <a:srgbClr val="244257"/>
                </a:solidFill>
                <a:latin typeface="Arial Narrow"/>
                <a:cs typeface="Arial Narrow"/>
              </a:rPr>
              <a:t>O</a:t>
            </a:r>
            <a:r>
              <a:rPr sz="5500" b="1" spc="-40" dirty="0">
                <a:solidFill>
                  <a:srgbClr val="244257"/>
                </a:solidFill>
                <a:latin typeface="Arial Narrow"/>
                <a:cs typeface="Arial Narrow"/>
              </a:rPr>
              <a:t>S</a:t>
            </a:r>
            <a:r>
              <a:rPr sz="5500" b="1" dirty="0">
                <a:solidFill>
                  <a:srgbClr val="244257"/>
                </a:solidFill>
                <a:latin typeface="Arial Narrow"/>
                <a:cs typeface="Arial Narrow"/>
              </a:rPr>
              <a:t>	</a:t>
            </a:r>
            <a:r>
              <a:rPr sz="5500" b="1" spc="360" dirty="0">
                <a:solidFill>
                  <a:srgbClr val="244257"/>
                </a:solidFill>
                <a:latin typeface="Arial Narrow"/>
                <a:cs typeface="Arial Narrow"/>
              </a:rPr>
              <a:t>K</a:t>
            </a:r>
            <a:r>
              <a:rPr sz="5500" b="1" spc="265" dirty="0">
                <a:solidFill>
                  <a:srgbClr val="244257"/>
                </a:solidFill>
                <a:latin typeface="Arial Narrow"/>
                <a:cs typeface="Arial Narrow"/>
              </a:rPr>
              <a:t>E</a:t>
            </a:r>
            <a:r>
              <a:rPr sz="5500" b="1" spc="365" dirty="0">
                <a:solidFill>
                  <a:srgbClr val="244257"/>
                </a:solidFill>
                <a:latin typeface="Arial Narrow"/>
                <a:cs typeface="Arial Narrow"/>
              </a:rPr>
              <a:t>R</a:t>
            </a:r>
            <a:r>
              <a:rPr sz="5500" b="1" spc="685" dirty="0">
                <a:solidFill>
                  <a:srgbClr val="244257"/>
                </a:solidFill>
                <a:latin typeface="Arial Narrow"/>
                <a:cs typeface="Arial Narrow"/>
              </a:rPr>
              <a:t>N</a:t>
            </a:r>
            <a:r>
              <a:rPr sz="5500" b="1" spc="265" dirty="0">
                <a:solidFill>
                  <a:srgbClr val="244257"/>
                </a:solidFill>
                <a:latin typeface="Arial Narrow"/>
                <a:cs typeface="Arial Narrow"/>
              </a:rPr>
              <a:t>E</a:t>
            </a:r>
            <a:r>
              <a:rPr sz="5500" b="1" spc="450" dirty="0">
                <a:solidFill>
                  <a:srgbClr val="244257"/>
                </a:solidFill>
                <a:latin typeface="Arial Narrow"/>
                <a:cs typeface="Arial Narrow"/>
              </a:rPr>
              <a:t>L</a:t>
            </a:r>
            <a:r>
              <a:rPr sz="5500" b="1" spc="-40" dirty="0">
                <a:solidFill>
                  <a:srgbClr val="244257"/>
                </a:solidFill>
                <a:latin typeface="Arial Narrow"/>
                <a:cs typeface="Arial Narrow"/>
              </a:rPr>
              <a:t>S</a:t>
            </a:r>
            <a:endParaRPr sz="5500">
              <a:latin typeface="Arial Narrow"/>
              <a:cs typeface="Arial Narro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903648" y="4253021"/>
            <a:ext cx="4796790" cy="2540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ctr">
              <a:lnSpc>
                <a:spcPct val="119600"/>
              </a:lnSpc>
              <a:spcBef>
                <a:spcPts val="95"/>
              </a:spcBef>
            </a:pPr>
            <a:r>
              <a:rPr sz="4600" spc="-20" dirty="0">
                <a:solidFill>
                  <a:srgbClr val="244257"/>
                </a:solidFill>
                <a:latin typeface="Arial Narrow"/>
                <a:cs typeface="Arial Narrow"/>
              </a:rPr>
              <a:t>EL </a:t>
            </a:r>
            <a:r>
              <a:rPr sz="4600" spc="-45" dirty="0">
                <a:solidFill>
                  <a:srgbClr val="244257"/>
                </a:solidFill>
                <a:latin typeface="Arial Narrow"/>
                <a:cs typeface="Arial Narrow"/>
              </a:rPr>
              <a:t>COLOR  </a:t>
            </a:r>
            <a:r>
              <a:rPr sz="4600" spc="-5" dirty="0">
                <a:solidFill>
                  <a:srgbClr val="244257"/>
                </a:solidFill>
                <a:latin typeface="Arial Narrow"/>
                <a:cs typeface="Arial Narrow"/>
              </a:rPr>
              <a:t>REPRESENTA </a:t>
            </a:r>
            <a:r>
              <a:rPr sz="4600" spc="-20" dirty="0">
                <a:solidFill>
                  <a:srgbClr val="244257"/>
                </a:solidFill>
                <a:latin typeface="Arial Narrow"/>
                <a:cs typeface="Arial Narrow"/>
              </a:rPr>
              <a:t>EL  </a:t>
            </a:r>
            <a:r>
              <a:rPr sz="4600" spc="195" dirty="0">
                <a:solidFill>
                  <a:srgbClr val="244257"/>
                </a:solidFill>
                <a:latin typeface="Arial Narrow"/>
                <a:cs typeface="Arial Narrow"/>
              </a:rPr>
              <a:t>TAMAÑO </a:t>
            </a:r>
            <a:r>
              <a:rPr sz="4600" spc="-10" dirty="0">
                <a:solidFill>
                  <a:srgbClr val="244257"/>
                </a:solidFill>
                <a:latin typeface="Arial Narrow"/>
                <a:cs typeface="Arial Narrow"/>
              </a:rPr>
              <a:t>DEL</a:t>
            </a:r>
            <a:r>
              <a:rPr sz="4600" spc="204" dirty="0">
                <a:solidFill>
                  <a:srgbClr val="244257"/>
                </a:solidFill>
                <a:latin typeface="Arial Narrow"/>
                <a:cs typeface="Arial Narrow"/>
              </a:rPr>
              <a:t> </a:t>
            </a:r>
            <a:r>
              <a:rPr sz="4600" spc="-45" dirty="0">
                <a:solidFill>
                  <a:srgbClr val="244257"/>
                </a:solidFill>
                <a:latin typeface="Arial Narrow"/>
                <a:cs typeface="Arial Narrow"/>
              </a:rPr>
              <a:t>PESO</a:t>
            </a:r>
            <a:endParaRPr sz="4600">
              <a:latin typeface="Arial Narrow"/>
              <a:cs typeface="Arial Narrow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352282"/>
            <a:ext cx="18284083" cy="8934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93450" y="3877030"/>
            <a:ext cx="6146165" cy="2425700"/>
          </a:xfrm>
          <a:prstGeom prst="rect">
            <a:avLst/>
          </a:prstGeom>
        </p:spPr>
        <p:txBody>
          <a:bodyPr vert="horz" wrap="square" lIns="0" tIns="86360" rIns="0" bIns="0" rtlCol="0">
            <a:spAutoFit/>
          </a:bodyPr>
          <a:lstStyle/>
          <a:p>
            <a:pPr marL="1363345" marR="1355725" algn="ctr">
              <a:lnSpc>
                <a:spcPts val="6150"/>
              </a:lnSpc>
              <a:spcBef>
                <a:spcPts val="680"/>
              </a:spcBef>
              <a:tabLst>
                <a:tab pos="3971290" algn="l"/>
              </a:tabLst>
            </a:pPr>
            <a:r>
              <a:rPr sz="5500" b="1" spc="455" dirty="0">
                <a:solidFill>
                  <a:srgbClr val="FFFFFF"/>
                </a:solidFill>
                <a:latin typeface="Arial Narrow"/>
                <a:cs typeface="Arial Narrow"/>
              </a:rPr>
              <a:t>C</a:t>
            </a:r>
            <a:r>
              <a:rPr sz="5500" b="1" spc="600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5500" b="1" spc="695" dirty="0">
                <a:solidFill>
                  <a:srgbClr val="FFFFFF"/>
                </a:solidFill>
                <a:latin typeface="Arial Narrow"/>
                <a:cs typeface="Arial Narrow"/>
              </a:rPr>
              <a:t>P</a:t>
            </a:r>
            <a:r>
              <a:rPr sz="5500" b="1" spc="600" dirty="0">
                <a:solidFill>
                  <a:srgbClr val="FFFFFF"/>
                </a:solidFill>
                <a:latin typeface="Arial Narrow"/>
                <a:cs typeface="Arial Narrow"/>
              </a:rPr>
              <a:t>A</a:t>
            </a:r>
            <a:r>
              <a:rPr sz="5500" b="1" spc="-40" dirty="0">
                <a:solidFill>
                  <a:srgbClr val="FFFFFF"/>
                </a:solidFill>
                <a:latin typeface="Arial Narrow"/>
                <a:cs typeface="Arial Narrow"/>
              </a:rPr>
              <a:t>S</a:t>
            </a:r>
            <a:r>
              <a:rPr sz="5500" b="1" dirty="0">
                <a:solidFill>
                  <a:srgbClr val="FFFFFF"/>
                </a:solidFill>
                <a:latin typeface="Arial Narrow"/>
                <a:cs typeface="Arial Narrow"/>
              </a:rPr>
              <a:t>	</a:t>
            </a:r>
            <a:r>
              <a:rPr sz="5500" b="1" spc="425" dirty="0">
                <a:solidFill>
                  <a:srgbClr val="FFFFFF"/>
                </a:solidFill>
                <a:latin typeface="Arial Narrow"/>
                <a:cs typeface="Arial Narrow"/>
              </a:rPr>
              <a:t>D</a:t>
            </a:r>
            <a:r>
              <a:rPr sz="5500" b="1" spc="-190" dirty="0">
                <a:solidFill>
                  <a:srgbClr val="FFFFFF"/>
                </a:solidFill>
                <a:latin typeface="Arial Narrow"/>
                <a:cs typeface="Arial Narrow"/>
              </a:rPr>
              <a:t>E  </a:t>
            </a:r>
            <a:r>
              <a:rPr sz="5500" b="1" spc="445" dirty="0">
                <a:solidFill>
                  <a:srgbClr val="FFFFFF"/>
                </a:solidFill>
                <a:latin typeface="Arial Narrow"/>
                <a:cs typeface="Arial Narrow"/>
              </a:rPr>
              <a:t>POOLING</a:t>
            </a:r>
            <a:endParaRPr sz="5500">
              <a:latin typeface="Arial Narrow"/>
              <a:cs typeface="Arial Narrow"/>
            </a:endParaRPr>
          </a:p>
          <a:p>
            <a:pPr algn="ctr">
              <a:lnSpc>
                <a:spcPts val="6020"/>
              </a:lnSpc>
            </a:pPr>
            <a:r>
              <a:rPr sz="5500" b="1" spc="275" dirty="0">
                <a:solidFill>
                  <a:srgbClr val="FFFFFF"/>
                </a:solidFill>
                <a:latin typeface="Arial Narrow"/>
                <a:cs typeface="Arial Narrow"/>
              </a:rPr>
              <a:t>(</a:t>
            </a:r>
            <a:r>
              <a:rPr sz="5500" b="1" spc="-750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5500" b="1" spc="555" dirty="0">
                <a:solidFill>
                  <a:srgbClr val="FFFFFF"/>
                </a:solidFill>
                <a:latin typeface="Arial Narrow"/>
                <a:cs typeface="Arial Narrow"/>
              </a:rPr>
              <a:t>AGRUPAMIENTO)</a:t>
            </a:r>
            <a:endParaRPr sz="5500">
              <a:latin typeface="Arial Narrow"/>
              <a:cs typeface="Arial Narro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7112" y="3153422"/>
            <a:ext cx="5972175" cy="375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046605" algn="l"/>
                <a:tab pos="3630295" algn="l"/>
                <a:tab pos="4352925" algn="l"/>
                <a:tab pos="5144770" algn="l"/>
              </a:tabLst>
            </a:pPr>
            <a:r>
              <a:rPr sz="2300" spc="-55" dirty="0">
                <a:solidFill>
                  <a:srgbClr val="F1FAFF"/>
                </a:solidFill>
                <a:latin typeface="Lucida Sans"/>
                <a:cs typeface="Lucida Sans"/>
              </a:rPr>
              <a:t>i</a:t>
            </a:r>
            <a:r>
              <a:rPr sz="2300" spc="-105" dirty="0">
                <a:solidFill>
                  <a:srgbClr val="F1FAFF"/>
                </a:solidFill>
                <a:latin typeface="Lucida Sans"/>
                <a:cs typeface="Lucida Sans"/>
              </a:rPr>
              <a:t>n</a:t>
            </a:r>
            <a:r>
              <a:rPr sz="2300" spc="5" dirty="0">
                <a:solidFill>
                  <a:srgbClr val="F1FAFF"/>
                </a:solidFill>
                <a:latin typeface="Lucida Sans"/>
                <a:cs typeface="Lucida Sans"/>
              </a:rPr>
              <a:t>f</a:t>
            </a:r>
            <a:r>
              <a:rPr sz="2300" spc="-50" dirty="0">
                <a:solidFill>
                  <a:srgbClr val="F1FAFF"/>
                </a:solidFill>
                <a:latin typeface="Lucida Sans"/>
                <a:cs typeface="Lucida Sans"/>
              </a:rPr>
              <a:t>o</a:t>
            </a:r>
            <a:r>
              <a:rPr sz="2300" spc="-110" dirty="0">
                <a:solidFill>
                  <a:srgbClr val="F1FAFF"/>
                </a:solidFill>
                <a:latin typeface="Lucida Sans"/>
                <a:cs typeface="Lucida Sans"/>
              </a:rPr>
              <a:t>r</a:t>
            </a:r>
            <a:r>
              <a:rPr sz="2300" spc="-80" dirty="0">
                <a:solidFill>
                  <a:srgbClr val="F1FAFF"/>
                </a:solidFill>
                <a:latin typeface="Lucida Sans"/>
                <a:cs typeface="Lucida Sans"/>
              </a:rPr>
              <a:t>m</a:t>
            </a:r>
            <a:r>
              <a:rPr sz="2300" spc="35" dirty="0">
                <a:solidFill>
                  <a:srgbClr val="F1FAFF"/>
                </a:solidFill>
                <a:latin typeface="Lucida Sans"/>
                <a:cs typeface="Lucida Sans"/>
              </a:rPr>
              <a:t>a</a:t>
            </a:r>
            <a:r>
              <a:rPr sz="2300" spc="80" dirty="0">
                <a:solidFill>
                  <a:srgbClr val="F1FAFF"/>
                </a:solidFill>
                <a:latin typeface="Lucida Sans"/>
                <a:cs typeface="Lucida Sans"/>
              </a:rPr>
              <a:t>c</a:t>
            </a:r>
            <a:r>
              <a:rPr sz="2300" spc="-55" dirty="0">
                <a:solidFill>
                  <a:srgbClr val="F1FAFF"/>
                </a:solidFill>
                <a:latin typeface="Lucida Sans"/>
                <a:cs typeface="Lucida Sans"/>
              </a:rPr>
              <a:t>i</a:t>
            </a:r>
            <a:r>
              <a:rPr sz="2300" spc="-50" dirty="0">
                <a:solidFill>
                  <a:srgbClr val="F1FAFF"/>
                </a:solidFill>
                <a:latin typeface="Lucida Sans"/>
                <a:cs typeface="Lucida Sans"/>
              </a:rPr>
              <a:t>ó</a:t>
            </a:r>
            <a:r>
              <a:rPr sz="2300" spc="-160" dirty="0">
                <a:solidFill>
                  <a:srgbClr val="F1FAFF"/>
                </a:solidFill>
                <a:latin typeface="Lucida Sans"/>
                <a:cs typeface="Lucida Sans"/>
              </a:rPr>
              <a:t>n</a:t>
            </a:r>
            <a:r>
              <a:rPr sz="2300" dirty="0">
                <a:solidFill>
                  <a:srgbClr val="F1FAFF"/>
                </a:solidFill>
                <a:latin typeface="Lucida Sans"/>
                <a:cs typeface="Lucida Sans"/>
              </a:rPr>
              <a:t>	</a:t>
            </a:r>
            <a:r>
              <a:rPr sz="2300" spc="-50" dirty="0">
                <a:solidFill>
                  <a:srgbClr val="F1FAFF"/>
                </a:solidFill>
                <a:latin typeface="Lucida Sans"/>
                <a:cs typeface="Lucida Sans"/>
              </a:rPr>
              <a:t>o</a:t>
            </a:r>
            <a:r>
              <a:rPr sz="2300" spc="-105" dirty="0">
                <a:solidFill>
                  <a:srgbClr val="F1FAFF"/>
                </a:solidFill>
                <a:latin typeface="Lucida Sans"/>
                <a:cs typeface="Lucida Sans"/>
              </a:rPr>
              <a:t>b</a:t>
            </a:r>
            <a:r>
              <a:rPr sz="2300" spc="-55" dirty="0">
                <a:solidFill>
                  <a:srgbClr val="F1FAFF"/>
                </a:solidFill>
                <a:latin typeface="Lucida Sans"/>
                <a:cs typeface="Lucida Sans"/>
              </a:rPr>
              <a:t>t</a:t>
            </a:r>
            <a:r>
              <a:rPr sz="2300" spc="-10" dirty="0">
                <a:solidFill>
                  <a:srgbClr val="F1FAFF"/>
                </a:solidFill>
                <a:latin typeface="Lucida Sans"/>
                <a:cs typeface="Lucida Sans"/>
              </a:rPr>
              <a:t>e</a:t>
            </a:r>
            <a:r>
              <a:rPr sz="2300" spc="-105" dirty="0">
                <a:solidFill>
                  <a:srgbClr val="F1FAFF"/>
                </a:solidFill>
                <a:latin typeface="Lucida Sans"/>
                <a:cs typeface="Lucida Sans"/>
              </a:rPr>
              <a:t>n</a:t>
            </a:r>
            <a:r>
              <a:rPr sz="2300" spc="-55" dirty="0">
                <a:solidFill>
                  <a:srgbClr val="F1FAFF"/>
                </a:solidFill>
                <a:latin typeface="Lucida Sans"/>
                <a:cs typeface="Lucida Sans"/>
              </a:rPr>
              <a:t>i</a:t>
            </a:r>
            <a:r>
              <a:rPr sz="2300" spc="-100" dirty="0">
                <a:solidFill>
                  <a:srgbClr val="F1FAFF"/>
                </a:solidFill>
                <a:latin typeface="Lucida Sans"/>
                <a:cs typeface="Lucida Sans"/>
              </a:rPr>
              <a:t>d</a:t>
            </a:r>
            <a:r>
              <a:rPr sz="2300" spc="-20" dirty="0">
                <a:solidFill>
                  <a:srgbClr val="F1FAFF"/>
                </a:solidFill>
                <a:latin typeface="Lucida Sans"/>
                <a:cs typeface="Lucida Sans"/>
              </a:rPr>
              <a:t>a</a:t>
            </a:r>
            <a:r>
              <a:rPr sz="2300" dirty="0">
                <a:solidFill>
                  <a:srgbClr val="F1FAFF"/>
                </a:solidFill>
                <a:latin typeface="Lucida Sans"/>
                <a:cs typeface="Lucida Sans"/>
              </a:rPr>
              <a:t>	</a:t>
            </a:r>
            <a:r>
              <a:rPr sz="2300" spc="-100" dirty="0">
                <a:solidFill>
                  <a:srgbClr val="F1FAFF"/>
                </a:solidFill>
                <a:latin typeface="Lucida Sans"/>
                <a:cs typeface="Lucida Sans"/>
              </a:rPr>
              <a:t>d</a:t>
            </a:r>
            <a:r>
              <a:rPr sz="2300" spc="-65" dirty="0">
                <a:solidFill>
                  <a:srgbClr val="F1FAFF"/>
                </a:solidFill>
                <a:latin typeface="Lucida Sans"/>
                <a:cs typeface="Lucida Sans"/>
              </a:rPr>
              <a:t>e</a:t>
            </a:r>
            <a:r>
              <a:rPr sz="2300" dirty="0">
                <a:solidFill>
                  <a:srgbClr val="F1FAFF"/>
                </a:solidFill>
                <a:latin typeface="Lucida Sans"/>
                <a:cs typeface="Lucida Sans"/>
              </a:rPr>
              <a:t>	</a:t>
            </a:r>
            <a:r>
              <a:rPr sz="2300" spc="-55" dirty="0">
                <a:solidFill>
                  <a:srgbClr val="F1FAFF"/>
                </a:solidFill>
                <a:latin typeface="Lucida Sans"/>
                <a:cs typeface="Lucida Sans"/>
              </a:rPr>
              <a:t>l</a:t>
            </a:r>
            <a:r>
              <a:rPr sz="2300" spc="35" dirty="0">
                <a:solidFill>
                  <a:srgbClr val="F1FAFF"/>
                </a:solidFill>
                <a:latin typeface="Lucida Sans"/>
                <a:cs typeface="Lucida Sans"/>
              </a:rPr>
              <a:t>a</a:t>
            </a:r>
            <a:r>
              <a:rPr sz="2300" spc="10" dirty="0">
                <a:solidFill>
                  <a:srgbClr val="F1FAFF"/>
                </a:solidFill>
                <a:latin typeface="Lucida Sans"/>
                <a:cs typeface="Lucida Sans"/>
              </a:rPr>
              <a:t>s</a:t>
            </a:r>
            <a:r>
              <a:rPr sz="2300" dirty="0">
                <a:solidFill>
                  <a:srgbClr val="F1FAFF"/>
                </a:solidFill>
                <a:latin typeface="Lucida Sans"/>
                <a:cs typeface="Lucida Sans"/>
              </a:rPr>
              <a:t>	</a:t>
            </a:r>
            <a:r>
              <a:rPr sz="2300" spc="80" dirty="0">
                <a:solidFill>
                  <a:srgbClr val="F1FAFF"/>
                </a:solidFill>
                <a:latin typeface="Lucida Sans"/>
                <a:cs typeface="Lucida Sans"/>
              </a:rPr>
              <a:t>c</a:t>
            </a:r>
            <a:r>
              <a:rPr sz="2300" spc="35" dirty="0">
                <a:solidFill>
                  <a:srgbClr val="F1FAFF"/>
                </a:solidFill>
                <a:latin typeface="Lucida Sans"/>
                <a:cs typeface="Lucida Sans"/>
              </a:rPr>
              <a:t>a</a:t>
            </a:r>
            <a:r>
              <a:rPr sz="2300" spc="-105" dirty="0">
                <a:solidFill>
                  <a:srgbClr val="F1FAFF"/>
                </a:solidFill>
                <a:latin typeface="Lucida Sans"/>
                <a:cs typeface="Lucida Sans"/>
              </a:rPr>
              <a:t>p</a:t>
            </a:r>
            <a:r>
              <a:rPr sz="2300" spc="35" dirty="0">
                <a:solidFill>
                  <a:srgbClr val="F1FAFF"/>
                </a:solidFill>
                <a:latin typeface="Lucida Sans"/>
                <a:cs typeface="Lucida Sans"/>
              </a:rPr>
              <a:t>a</a:t>
            </a:r>
            <a:r>
              <a:rPr sz="2300" spc="10" dirty="0">
                <a:solidFill>
                  <a:srgbClr val="F1FAFF"/>
                </a:solidFill>
                <a:latin typeface="Lucida Sans"/>
                <a:cs typeface="Lucida Sans"/>
              </a:rPr>
              <a:t>s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95894" y="3084766"/>
            <a:ext cx="223456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  <a:tabLst>
                <a:tab pos="1870075" algn="l"/>
              </a:tabLst>
            </a:pPr>
            <a:r>
              <a:rPr sz="2300" spc="-25" dirty="0">
                <a:solidFill>
                  <a:srgbClr val="F1FAFF"/>
                </a:solidFill>
                <a:latin typeface="Lucida Sans"/>
                <a:cs typeface="Lucida Sans"/>
              </a:rPr>
              <a:t>Simplificar	</a:t>
            </a:r>
            <a:r>
              <a:rPr sz="2300" spc="-40" dirty="0">
                <a:solidFill>
                  <a:srgbClr val="F1FAFF"/>
                </a:solidFill>
                <a:latin typeface="Lucida Sans"/>
                <a:cs typeface="Lucida Sans"/>
              </a:rPr>
              <a:t>la  </a:t>
            </a:r>
            <a:r>
              <a:rPr sz="2300" spc="80" dirty="0">
                <a:solidFill>
                  <a:srgbClr val="F1FAFF"/>
                </a:solidFill>
                <a:latin typeface="Lucida Sans"/>
                <a:cs typeface="Lucida Sans"/>
              </a:rPr>
              <a:t>c</a:t>
            </a:r>
            <a:r>
              <a:rPr sz="2300" spc="-50" dirty="0">
                <a:solidFill>
                  <a:srgbClr val="F1FAFF"/>
                </a:solidFill>
                <a:latin typeface="Lucida Sans"/>
                <a:cs typeface="Lucida Sans"/>
              </a:rPr>
              <a:t>o</a:t>
            </a:r>
            <a:r>
              <a:rPr sz="2300" spc="-105" dirty="0">
                <a:solidFill>
                  <a:srgbClr val="F1FAFF"/>
                </a:solidFill>
                <a:latin typeface="Lucida Sans"/>
                <a:cs typeface="Lucida Sans"/>
              </a:rPr>
              <a:t>n</a:t>
            </a:r>
            <a:r>
              <a:rPr sz="2300" spc="-25" dirty="0">
                <a:solidFill>
                  <a:srgbClr val="F1FAFF"/>
                </a:solidFill>
                <a:latin typeface="Lucida Sans"/>
                <a:cs typeface="Lucida Sans"/>
              </a:rPr>
              <a:t>v</a:t>
            </a:r>
            <a:r>
              <a:rPr sz="2300" spc="-50" dirty="0">
                <a:solidFill>
                  <a:srgbClr val="F1FAFF"/>
                </a:solidFill>
                <a:latin typeface="Lucida Sans"/>
                <a:cs typeface="Lucida Sans"/>
              </a:rPr>
              <a:t>o</a:t>
            </a:r>
            <a:r>
              <a:rPr sz="2300" spc="-55" dirty="0">
                <a:solidFill>
                  <a:srgbClr val="F1FAFF"/>
                </a:solidFill>
                <a:latin typeface="Lucida Sans"/>
                <a:cs typeface="Lucida Sans"/>
              </a:rPr>
              <a:t>l</a:t>
            </a:r>
            <a:r>
              <a:rPr sz="2300" spc="-105" dirty="0">
                <a:solidFill>
                  <a:srgbClr val="F1FAFF"/>
                </a:solidFill>
                <a:latin typeface="Lucida Sans"/>
                <a:cs typeface="Lucida Sans"/>
              </a:rPr>
              <a:t>u</a:t>
            </a:r>
            <a:r>
              <a:rPr sz="2300" spc="80" dirty="0">
                <a:solidFill>
                  <a:srgbClr val="F1FAFF"/>
                </a:solidFill>
                <a:latin typeface="Lucida Sans"/>
                <a:cs typeface="Lucida Sans"/>
              </a:rPr>
              <a:t>c</a:t>
            </a:r>
            <a:r>
              <a:rPr sz="2300" spc="-55" dirty="0">
                <a:solidFill>
                  <a:srgbClr val="F1FAFF"/>
                </a:solidFill>
                <a:latin typeface="Lucida Sans"/>
                <a:cs typeface="Lucida Sans"/>
              </a:rPr>
              <a:t>i</a:t>
            </a:r>
            <a:r>
              <a:rPr sz="2300" spc="-50" dirty="0">
                <a:solidFill>
                  <a:srgbClr val="F1FAFF"/>
                </a:solidFill>
                <a:latin typeface="Lucida Sans"/>
                <a:cs typeface="Lucida Sans"/>
              </a:rPr>
              <a:t>o</a:t>
            </a:r>
            <a:r>
              <a:rPr sz="2300" spc="-105" dirty="0">
                <a:solidFill>
                  <a:srgbClr val="F1FAFF"/>
                </a:solidFill>
                <a:latin typeface="Lucida Sans"/>
                <a:cs typeface="Lucida Sans"/>
              </a:rPr>
              <a:t>n</a:t>
            </a:r>
            <a:r>
              <a:rPr sz="2300" spc="35" dirty="0">
                <a:solidFill>
                  <a:srgbClr val="F1FAFF"/>
                </a:solidFill>
                <a:latin typeface="Lucida Sans"/>
                <a:cs typeface="Lucida Sans"/>
              </a:rPr>
              <a:t>a</a:t>
            </a:r>
            <a:r>
              <a:rPr sz="2300" spc="-55" dirty="0">
                <a:solidFill>
                  <a:srgbClr val="F1FAFF"/>
                </a:solidFill>
                <a:latin typeface="Lucida Sans"/>
                <a:cs typeface="Lucida Sans"/>
              </a:rPr>
              <a:t>l</a:t>
            </a:r>
            <a:r>
              <a:rPr sz="2300" spc="-10" dirty="0">
                <a:solidFill>
                  <a:srgbClr val="F1FAFF"/>
                </a:solidFill>
                <a:latin typeface="Lucida Sans"/>
                <a:cs typeface="Lucida Sans"/>
              </a:rPr>
              <a:t>e</a:t>
            </a:r>
            <a:r>
              <a:rPr sz="2300" spc="10" dirty="0">
                <a:solidFill>
                  <a:srgbClr val="F1FAFF"/>
                </a:solidFill>
                <a:latin typeface="Lucida Sans"/>
                <a:cs typeface="Lucida Sans"/>
              </a:rPr>
              <a:t>s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795894" y="2319921"/>
            <a:ext cx="207073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80" dirty="0">
                <a:solidFill>
                  <a:srgbClr val="F1FAFF"/>
                </a:solidFill>
                <a:latin typeface="Arial"/>
                <a:cs typeface="Arial"/>
              </a:rPr>
              <a:t>OBJETIVO</a:t>
            </a:r>
            <a:endParaRPr sz="33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95894" y="4679895"/>
            <a:ext cx="8466455" cy="162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75" dirty="0">
                <a:solidFill>
                  <a:srgbClr val="F1FAFF"/>
                </a:solidFill>
                <a:latin typeface="Arial"/>
                <a:cs typeface="Arial"/>
              </a:rPr>
              <a:t>PROCEDIMIENTO</a:t>
            </a:r>
            <a:endParaRPr sz="3300">
              <a:latin typeface="Arial"/>
              <a:cs typeface="Arial"/>
            </a:endParaRPr>
          </a:p>
          <a:p>
            <a:pPr marL="12700" marR="5080">
              <a:lnSpc>
                <a:spcPct val="119600"/>
              </a:lnSpc>
              <a:spcBef>
                <a:spcPts val="2060"/>
              </a:spcBef>
            </a:pPr>
            <a:r>
              <a:rPr sz="2300" spc="-45" dirty="0">
                <a:solidFill>
                  <a:srgbClr val="F1FAFF"/>
                </a:solidFill>
                <a:latin typeface="Lucida Sans"/>
                <a:cs typeface="Lucida Sans"/>
              </a:rPr>
              <a:t>Toma </a:t>
            </a:r>
            <a:r>
              <a:rPr sz="2300" spc="-40" dirty="0">
                <a:solidFill>
                  <a:srgbClr val="F1FAFF"/>
                </a:solidFill>
                <a:latin typeface="Lucida Sans"/>
                <a:cs typeface="Lucida Sans"/>
              </a:rPr>
              <a:t>la </a:t>
            </a:r>
            <a:r>
              <a:rPr sz="2300" spc="-20" dirty="0">
                <a:solidFill>
                  <a:srgbClr val="F1FAFF"/>
                </a:solidFill>
                <a:latin typeface="Lucida Sans"/>
                <a:cs typeface="Lucida Sans"/>
              </a:rPr>
              <a:t>salida </a:t>
            </a:r>
            <a:r>
              <a:rPr sz="2300" spc="-80" dirty="0">
                <a:solidFill>
                  <a:srgbClr val="F1FAFF"/>
                </a:solidFill>
                <a:latin typeface="Lucida Sans"/>
                <a:cs typeface="Lucida Sans"/>
              </a:rPr>
              <a:t>de </a:t>
            </a:r>
            <a:r>
              <a:rPr sz="2300" dirty="0">
                <a:solidFill>
                  <a:srgbClr val="F1FAFF"/>
                </a:solidFill>
                <a:latin typeface="Lucida Sans"/>
                <a:cs typeface="Lucida Sans"/>
              </a:rPr>
              <a:t>cada </a:t>
            </a:r>
            <a:r>
              <a:rPr sz="2300" spc="-45" dirty="0">
                <a:solidFill>
                  <a:srgbClr val="F1FAFF"/>
                </a:solidFill>
                <a:latin typeface="Lucida Sans"/>
                <a:cs typeface="Lucida Sans"/>
              </a:rPr>
              <a:t>mapa </a:t>
            </a:r>
            <a:r>
              <a:rPr sz="2300" spc="-80" dirty="0">
                <a:solidFill>
                  <a:srgbClr val="F1FAFF"/>
                </a:solidFill>
                <a:latin typeface="Lucida Sans"/>
                <a:cs typeface="Lucida Sans"/>
              </a:rPr>
              <a:t>de </a:t>
            </a:r>
            <a:r>
              <a:rPr sz="2300" dirty="0">
                <a:solidFill>
                  <a:srgbClr val="F1FAFF"/>
                </a:solidFill>
                <a:latin typeface="Lucida Sans"/>
                <a:cs typeface="Lucida Sans"/>
              </a:rPr>
              <a:t>características </a:t>
            </a:r>
            <a:r>
              <a:rPr sz="2300" spc="-114" dirty="0">
                <a:solidFill>
                  <a:srgbClr val="F1FAFF"/>
                </a:solidFill>
                <a:latin typeface="Lucida Sans"/>
                <a:cs typeface="Lucida Sans"/>
              </a:rPr>
              <a:t>y </a:t>
            </a:r>
            <a:r>
              <a:rPr sz="2300" spc="-60" dirty="0">
                <a:solidFill>
                  <a:srgbClr val="F1FAFF"/>
                </a:solidFill>
                <a:latin typeface="Lucida Sans"/>
                <a:cs typeface="Lucida Sans"/>
              </a:rPr>
              <a:t>prepara </a:t>
            </a:r>
            <a:r>
              <a:rPr sz="2300" spc="-135" dirty="0">
                <a:solidFill>
                  <a:srgbClr val="F1FAFF"/>
                </a:solidFill>
                <a:latin typeface="Lucida Sans"/>
                <a:cs typeface="Lucida Sans"/>
              </a:rPr>
              <a:t>un  </a:t>
            </a:r>
            <a:r>
              <a:rPr sz="2300" spc="-45" dirty="0">
                <a:solidFill>
                  <a:srgbClr val="F1FAFF"/>
                </a:solidFill>
                <a:latin typeface="Lucida Sans"/>
                <a:cs typeface="Lucida Sans"/>
              </a:rPr>
              <a:t>mapa </a:t>
            </a:r>
            <a:r>
              <a:rPr sz="2300" spc="-80" dirty="0">
                <a:solidFill>
                  <a:srgbClr val="F1FAFF"/>
                </a:solidFill>
                <a:latin typeface="Lucida Sans"/>
                <a:cs typeface="Lucida Sans"/>
              </a:rPr>
              <a:t>de </a:t>
            </a:r>
            <a:r>
              <a:rPr sz="2300" dirty="0">
                <a:solidFill>
                  <a:srgbClr val="F1FAFF"/>
                </a:solidFill>
                <a:latin typeface="Lucida Sans"/>
                <a:cs typeface="Lucida Sans"/>
              </a:rPr>
              <a:t>características</a:t>
            </a:r>
            <a:r>
              <a:rPr sz="2300" spc="-15" dirty="0">
                <a:solidFill>
                  <a:srgbClr val="F1FAFF"/>
                </a:solidFill>
                <a:latin typeface="Lucida Sans"/>
                <a:cs typeface="Lucida Sans"/>
              </a:rPr>
              <a:t> </a:t>
            </a:r>
            <a:r>
              <a:rPr sz="2300" spc="-40" dirty="0">
                <a:solidFill>
                  <a:srgbClr val="F1FAFF"/>
                </a:solidFill>
                <a:latin typeface="Lucida Sans"/>
                <a:cs typeface="Lucida Sans"/>
              </a:rPr>
              <a:t>condensado.</a:t>
            </a:r>
            <a:endParaRPr sz="2300">
              <a:latin typeface="Lucida Sans"/>
              <a:cs typeface="Lucida San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951469" y="8054277"/>
            <a:ext cx="85724" cy="85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951469" y="8473377"/>
            <a:ext cx="85724" cy="85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95894" y="7039871"/>
            <a:ext cx="2878455" cy="1628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1" spc="-30" dirty="0">
                <a:solidFill>
                  <a:srgbClr val="F1FAFF"/>
                </a:solidFill>
                <a:latin typeface="Arial"/>
                <a:cs typeface="Arial"/>
              </a:rPr>
              <a:t>TIPOS</a:t>
            </a:r>
            <a:endParaRPr sz="3300">
              <a:latin typeface="Arial"/>
              <a:cs typeface="Arial"/>
            </a:endParaRPr>
          </a:p>
          <a:p>
            <a:pPr marL="391795" marR="5080">
              <a:lnSpc>
                <a:spcPct val="119600"/>
              </a:lnSpc>
              <a:spcBef>
                <a:spcPts val="2060"/>
              </a:spcBef>
            </a:pPr>
            <a:r>
              <a:rPr sz="2300" spc="-55" dirty="0">
                <a:solidFill>
                  <a:srgbClr val="F1FAFF"/>
                </a:solidFill>
                <a:latin typeface="Lucida Sans"/>
                <a:cs typeface="Lucida Sans"/>
              </a:rPr>
              <a:t>Max </a:t>
            </a:r>
            <a:r>
              <a:rPr sz="2300" spc="-114" dirty="0">
                <a:solidFill>
                  <a:srgbClr val="F1FAFF"/>
                </a:solidFill>
                <a:latin typeface="Lucida Sans"/>
                <a:cs typeface="Lucida Sans"/>
              </a:rPr>
              <a:t>- </a:t>
            </a:r>
            <a:r>
              <a:rPr sz="2300" spc="-35" dirty="0">
                <a:solidFill>
                  <a:srgbClr val="F1FAFF"/>
                </a:solidFill>
                <a:latin typeface="Lucida Sans"/>
                <a:cs typeface="Lucida Sans"/>
              </a:rPr>
              <a:t>Pooling.  </a:t>
            </a:r>
            <a:r>
              <a:rPr sz="2300" spc="-45" dirty="0">
                <a:solidFill>
                  <a:srgbClr val="F1FAFF"/>
                </a:solidFill>
                <a:latin typeface="Lucida Sans"/>
                <a:cs typeface="Lucida Sans"/>
              </a:rPr>
              <a:t>Average </a:t>
            </a:r>
            <a:r>
              <a:rPr sz="2300" spc="-114" dirty="0">
                <a:solidFill>
                  <a:srgbClr val="F1FAFF"/>
                </a:solidFill>
                <a:latin typeface="Lucida Sans"/>
                <a:cs typeface="Lucida Sans"/>
              </a:rPr>
              <a:t>-</a:t>
            </a:r>
            <a:r>
              <a:rPr sz="2300" spc="-110" dirty="0">
                <a:solidFill>
                  <a:srgbClr val="F1FAFF"/>
                </a:solidFill>
                <a:latin typeface="Lucida Sans"/>
                <a:cs typeface="Lucida Sans"/>
              </a:rPr>
              <a:t> </a:t>
            </a:r>
            <a:r>
              <a:rPr sz="2300" spc="-35" dirty="0">
                <a:solidFill>
                  <a:srgbClr val="F1FAFF"/>
                </a:solidFill>
                <a:latin typeface="Lucida Sans"/>
                <a:cs typeface="Lucida Sans"/>
              </a:rPr>
              <a:t>Pooling.</a:t>
            </a:r>
            <a:endParaRPr sz="2300">
              <a:latin typeface="Lucida Sans"/>
              <a:cs typeface="Lucid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474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2689" y="1966757"/>
            <a:ext cx="8839199" cy="37528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75490" y="6159763"/>
            <a:ext cx="7934324" cy="29622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4903" y="1028700"/>
            <a:ext cx="15382874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775656"/>
            <a:ext cx="16230599" cy="6734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F1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678130"/>
            <a:ext cx="18287999" cy="8934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65280" y="3729580"/>
            <a:ext cx="6119495" cy="2814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60195" algn="just">
              <a:lnSpc>
                <a:spcPts val="5580"/>
              </a:lnSpc>
              <a:spcBef>
                <a:spcPts val="100"/>
              </a:spcBef>
            </a:pPr>
            <a:r>
              <a:rPr sz="4800" b="1" spc="380" dirty="0">
                <a:solidFill>
                  <a:srgbClr val="FFFFFF"/>
                </a:solidFill>
                <a:latin typeface="Arial Narrow"/>
                <a:cs typeface="Arial Narrow"/>
              </a:rPr>
              <a:t>RAZÓN</a:t>
            </a:r>
            <a:r>
              <a:rPr sz="4800" b="1" spc="1005" dirty="0">
                <a:solidFill>
                  <a:srgbClr val="FFFFFF"/>
                </a:solidFill>
                <a:latin typeface="Arial Narrow"/>
                <a:cs typeface="Arial Narrow"/>
              </a:rPr>
              <a:t> </a:t>
            </a:r>
            <a:r>
              <a:rPr sz="4800" b="1" spc="50" dirty="0">
                <a:solidFill>
                  <a:srgbClr val="FFFFFF"/>
                </a:solidFill>
                <a:latin typeface="Arial Narrow"/>
                <a:cs typeface="Arial Narrow"/>
              </a:rPr>
              <a:t>DE</a:t>
            </a:r>
            <a:endParaRPr sz="4800">
              <a:latin typeface="Arial Narrow"/>
              <a:cs typeface="Arial Narrow"/>
            </a:endParaRPr>
          </a:p>
          <a:p>
            <a:pPr marL="12700" marR="5080" indent="72390" algn="just">
              <a:lnSpc>
                <a:spcPts val="5400"/>
              </a:lnSpc>
              <a:spcBef>
                <a:spcPts val="300"/>
              </a:spcBef>
            </a:pPr>
            <a:r>
              <a:rPr sz="4800" b="1" spc="459" dirty="0">
                <a:solidFill>
                  <a:srgbClr val="FFFFFF"/>
                </a:solidFill>
                <a:latin typeface="Arial Narrow"/>
                <a:cs typeface="Arial Narrow"/>
              </a:rPr>
              <a:t>EXISTENCIA </a:t>
            </a:r>
            <a:r>
              <a:rPr sz="4800" b="1" spc="50" dirty="0">
                <a:solidFill>
                  <a:srgbClr val="FFFFFF"/>
                </a:solidFill>
                <a:latin typeface="Arial Narrow"/>
                <a:cs typeface="Arial Narrow"/>
              </a:rPr>
              <a:t>DE </a:t>
            </a:r>
            <a:r>
              <a:rPr sz="4800" b="1" spc="295" dirty="0">
                <a:solidFill>
                  <a:srgbClr val="FFFFFF"/>
                </a:solidFill>
                <a:latin typeface="Arial Narrow"/>
                <a:cs typeface="Arial Narrow"/>
              </a:rPr>
              <a:t>LAS  </a:t>
            </a:r>
            <a:r>
              <a:rPr sz="4800" b="1" spc="220" dirty="0">
                <a:solidFill>
                  <a:srgbClr val="FFFFFF"/>
                </a:solidFill>
                <a:latin typeface="Arial Narrow"/>
                <a:cs typeface="Arial Narrow"/>
              </a:rPr>
              <a:t>REDES </a:t>
            </a:r>
            <a:r>
              <a:rPr sz="4800" b="1" spc="355" dirty="0">
                <a:solidFill>
                  <a:srgbClr val="FFFFFF"/>
                </a:solidFill>
                <a:latin typeface="Arial Narrow"/>
                <a:cs typeface="Arial Narrow"/>
              </a:rPr>
              <a:t>NEURONALES  </a:t>
            </a:r>
            <a:r>
              <a:rPr sz="4800" b="1" spc="415" dirty="0">
                <a:solidFill>
                  <a:srgbClr val="FFFFFF"/>
                </a:solidFill>
                <a:latin typeface="Arial Narrow"/>
                <a:cs typeface="Arial Narrow"/>
              </a:rPr>
              <a:t>CONVOLUCIONALES</a:t>
            </a:r>
            <a:endParaRPr sz="4800">
              <a:latin typeface="Arial Narrow"/>
              <a:cs typeface="Arial Narrow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285657" y="1787597"/>
            <a:ext cx="242506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5" dirty="0">
                <a:solidFill>
                  <a:srgbClr val="F1FAFF"/>
                </a:solidFill>
                <a:latin typeface="Arial"/>
                <a:cs typeface="Arial"/>
              </a:rPr>
              <a:t>P</a:t>
            </a:r>
            <a:r>
              <a:rPr sz="3300" spc="-200" dirty="0">
                <a:solidFill>
                  <a:srgbClr val="F1FAFF"/>
                </a:solidFill>
                <a:latin typeface="Arial"/>
                <a:cs typeface="Arial"/>
              </a:rPr>
              <a:t>R</a:t>
            </a:r>
            <a:r>
              <a:rPr sz="3300" spc="-210" dirty="0">
                <a:solidFill>
                  <a:srgbClr val="F1FAFF"/>
                </a:solidFill>
                <a:latin typeface="Arial"/>
                <a:cs typeface="Arial"/>
              </a:rPr>
              <a:t>O</a:t>
            </a:r>
            <a:r>
              <a:rPr sz="3300" spc="5" dirty="0">
                <a:solidFill>
                  <a:srgbClr val="F1FAFF"/>
                </a:solidFill>
                <a:latin typeface="Arial"/>
                <a:cs typeface="Arial"/>
              </a:rPr>
              <a:t>P</a:t>
            </a:r>
            <a:r>
              <a:rPr sz="3300" spc="-210" dirty="0">
                <a:solidFill>
                  <a:srgbClr val="F1FAFF"/>
                </a:solidFill>
                <a:latin typeface="Arial"/>
                <a:cs typeface="Arial"/>
              </a:rPr>
              <a:t>Ó</a:t>
            </a:r>
            <a:r>
              <a:rPr sz="3300" spc="-95" dirty="0">
                <a:solidFill>
                  <a:srgbClr val="F1FAFF"/>
                </a:solidFill>
                <a:latin typeface="Arial"/>
                <a:cs typeface="Arial"/>
              </a:rPr>
              <a:t>S</a:t>
            </a:r>
            <a:r>
              <a:rPr sz="3300" spc="125" dirty="0">
                <a:solidFill>
                  <a:srgbClr val="F1FAFF"/>
                </a:solidFill>
                <a:latin typeface="Arial"/>
                <a:cs typeface="Arial"/>
              </a:rPr>
              <a:t>I</a:t>
            </a:r>
            <a:r>
              <a:rPr sz="3300" spc="105" dirty="0">
                <a:solidFill>
                  <a:srgbClr val="F1FAFF"/>
                </a:solidFill>
                <a:latin typeface="Arial"/>
                <a:cs typeface="Arial"/>
              </a:rPr>
              <a:t>T</a:t>
            </a:r>
            <a:r>
              <a:rPr sz="3300" spc="-290" dirty="0">
                <a:solidFill>
                  <a:srgbClr val="F1FAFF"/>
                </a:solidFill>
                <a:latin typeface="Arial"/>
                <a:cs typeface="Arial"/>
              </a:rPr>
              <a:t>O</a:t>
            </a:r>
            <a:endParaRPr sz="33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441232" y="5144199"/>
            <a:ext cx="85724" cy="85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441232" y="5563299"/>
            <a:ext cx="85724" cy="85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441232" y="5982399"/>
            <a:ext cx="85724" cy="85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441232" y="7909940"/>
            <a:ext cx="85724" cy="85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41232" y="8329040"/>
            <a:ext cx="85724" cy="85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41232" y="8748140"/>
            <a:ext cx="85724" cy="857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600"/>
              </a:lnSpc>
              <a:spcBef>
                <a:spcPts val="100"/>
              </a:spcBef>
              <a:tabLst>
                <a:tab pos="488950" algn="l"/>
                <a:tab pos="2295525" algn="l"/>
                <a:tab pos="2775585" algn="l"/>
                <a:tab pos="3668395" algn="l"/>
                <a:tab pos="4574540" algn="l"/>
                <a:tab pos="6142990" algn="l"/>
                <a:tab pos="6534150" algn="l"/>
              </a:tabLst>
            </a:pPr>
            <a:r>
              <a:rPr spc="65" dirty="0"/>
              <a:t>L</a:t>
            </a:r>
            <a:r>
              <a:rPr spc="-20" dirty="0"/>
              <a:t>a</a:t>
            </a:r>
            <a:r>
              <a:rPr dirty="0"/>
              <a:t>	</a:t>
            </a:r>
            <a:r>
              <a:rPr spc="35" dirty="0"/>
              <a:t>a</a:t>
            </a:r>
            <a:r>
              <a:rPr spc="-110" dirty="0"/>
              <a:t>r</a:t>
            </a:r>
            <a:r>
              <a:rPr spc="-90" dirty="0"/>
              <a:t>q</a:t>
            </a:r>
            <a:r>
              <a:rPr spc="-105" dirty="0"/>
              <a:t>u</a:t>
            </a:r>
            <a:r>
              <a:rPr spc="-55" dirty="0"/>
              <a:t>it</a:t>
            </a:r>
            <a:r>
              <a:rPr spc="-10" dirty="0"/>
              <a:t>e</a:t>
            </a:r>
            <a:r>
              <a:rPr spc="80" dirty="0"/>
              <a:t>c</a:t>
            </a:r>
            <a:r>
              <a:rPr spc="-55" dirty="0"/>
              <a:t>t</a:t>
            </a:r>
            <a:r>
              <a:rPr spc="-105" dirty="0"/>
              <a:t>u</a:t>
            </a:r>
            <a:r>
              <a:rPr spc="-110" dirty="0"/>
              <a:t>r</a:t>
            </a:r>
            <a:r>
              <a:rPr spc="-20" dirty="0"/>
              <a:t>a</a:t>
            </a:r>
            <a:r>
              <a:rPr dirty="0"/>
              <a:t>	</a:t>
            </a:r>
            <a:r>
              <a:rPr spc="-100" dirty="0"/>
              <a:t>d</a:t>
            </a:r>
            <a:r>
              <a:rPr spc="-65" dirty="0"/>
              <a:t>e</a:t>
            </a:r>
            <a:r>
              <a:rPr dirty="0"/>
              <a:t>	</a:t>
            </a:r>
            <a:r>
              <a:rPr spc="-10" dirty="0"/>
              <a:t>e</a:t>
            </a:r>
            <a:r>
              <a:rPr spc="65" dirty="0"/>
              <a:t>s</a:t>
            </a:r>
            <a:r>
              <a:rPr spc="-55" dirty="0"/>
              <a:t>t</a:t>
            </a:r>
            <a:r>
              <a:rPr spc="35" dirty="0"/>
              <a:t>a</a:t>
            </a:r>
            <a:r>
              <a:rPr spc="10" dirty="0"/>
              <a:t>s</a:t>
            </a:r>
            <a:r>
              <a:rPr dirty="0"/>
              <a:t>	</a:t>
            </a:r>
            <a:r>
              <a:rPr spc="-110" dirty="0"/>
              <a:t>r</a:t>
            </a:r>
            <a:r>
              <a:rPr spc="-10" dirty="0"/>
              <a:t>e</a:t>
            </a:r>
            <a:r>
              <a:rPr spc="-100" dirty="0"/>
              <a:t>d</a:t>
            </a:r>
            <a:r>
              <a:rPr spc="-10" dirty="0"/>
              <a:t>e</a:t>
            </a:r>
            <a:r>
              <a:rPr spc="10" dirty="0"/>
              <a:t>s</a:t>
            </a:r>
            <a:r>
              <a:rPr dirty="0"/>
              <a:t>	</a:t>
            </a:r>
            <a:r>
              <a:rPr spc="35" dirty="0"/>
              <a:t>a</a:t>
            </a:r>
            <a:r>
              <a:rPr spc="-105" dirty="0"/>
              <a:t>p</a:t>
            </a:r>
            <a:r>
              <a:rPr spc="-110" dirty="0"/>
              <a:t>r</a:t>
            </a:r>
            <a:r>
              <a:rPr spc="-50" dirty="0"/>
              <a:t>o</a:t>
            </a:r>
            <a:r>
              <a:rPr spc="-25" dirty="0"/>
              <a:t>v</a:t>
            </a:r>
            <a:r>
              <a:rPr spc="-10" dirty="0"/>
              <a:t>e</a:t>
            </a:r>
            <a:r>
              <a:rPr spc="80" dirty="0"/>
              <a:t>c</a:t>
            </a:r>
            <a:r>
              <a:rPr spc="-110" dirty="0"/>
              <a:t>h</a:t>
            </a:r>
            <a:r>
              <a:rPr spc="-20" dirty="0"/>
              <a:t>a</a:t>
            </a:r>
            <a:r>
              <a:rPr dirty="0"/>
              <a:t>	</a:t>
            </a:r>
            <a:r>
              <a:rPr spc="-55" dirty="0"/>
              <a:t>l</a:t>
            </a:r>
            <a:r>
              <a:rPr spc="-20" dirty="0"/>
              <a:t>a</a:t>
            </a:r>
            <a:r>
              <a:rPr dirty="0"/>
              <a:t>	</a:t>
            </a:r>
            <a:r>
              <a:rPr spc="-105" dirty="0"/>
              <a:t>n</a:t>
            </a:r>
            <a:r>
              <a:rPr spc="35" dirty="0"/>
              <a:t>a</a:t>
            </a:r>
            <a:r>
              <a:rPr spc="-55" dirty="0"/>
              <a:t>t</a:t>
            </a:r>
            <a:r>
              <a:rPr spc="-105" dirty="0"/>
              <a:t>u</a:t>
            </a:r>
            <a:r>
              <a:rPr spc="-110" dirty="0"/>
              <a:t>r</a:t>
            </a:r>
            <a:r>
              <a:rPr spc="35" dirty="0"/>
              <a:t>a</a:t>
            </a:r>
            <a:r>
              <a:rPr spc="-55" dirty="0"/>
              <a:t>l</a:t>
            </a:r>
            <a:r>
              <a:rPr spc="-10" dirty="0"/>
              <a:t>e</a:t>
            </a:r>
            <a:r>
              <a:rPr spc="-125" dirty="0"/>
              <a:t>z</a:t>
            </a:r>
            <a:r>
              <a:rPr spc="-15" dirty="0"/>
              <a:t>a  </a:t>
            </a:r>
            <a:r>
              <a:rPr spc="-10" dirty="0"/>
              <a:t>espacial </a:t>
            </a:r>
            <a:r>
              <a:rPr spc="-80" dirty="0"/>
              <a:t>de </a:t>
            </a:r>
            <a:r>
              <a:rPr spc="-5" dirty="0"/>
              <a:t>las </a:t>
            </a:r>
            <a:r>
              <a:rPr spc="-40" dirty="0"/>
              <a:t>imágenes </a:t>
            </a:r>
            <a:r>
              <a:rPr spc="-114" dirty="0"/>
              <a:t>y </a:t>
            </a:r>
            <a:r>
              <a:rPr spc="-40" dirty="0"/>
              <a:t>la </a:t>
            </a:r>
            <a:r>
              <a:rPr spc="-45" dirty="0"/>
              <a:t>convierte </a:t>
            </a:r>
            <a:r>
              <a:rPr spc="-85" dirty="0"/>
              <a:t>en </a:t>
            </a:r>
            <a:r>
              <a:rPr spc="-80" dirty="0"/>
              <a:t>una</a:t>
            </a:r>
            <a:r>
              <a:rPr spc="55" dirty="0"/>
              <a:t> </a:t>
            </a:r>
            <a:r>
              <a:rPr spc="-45" dirty="0"/>
              <a:t>ventaja.</a:t>
            </a: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3300" b="1" spc="-100" dirty="0">
                <a:latin typeface="Arial"/>
                <a:cs typeface="Arial"/>
              </a:rPr>
              <a:t>ARQUITECTURA</a:t>
            </a:r>
            <a:endParaRPr sz="3300">
              <a:latin typeface="Arial"/>
              <a:cs typeface="Arial"/>
            </a:endParaRPr>
          </a:p>
          <a:p>
            <a:pPr marL="391795">
              <a:lnSpc>
                <a:spcPct val="100000"/>
              </a:lnSpc>
              <a:spcBef>
                <a:spcPts val="2565"/>
              </a:spcBef>
            </a:pPr>
            <a:r>
              <a:rPr spc="60" dirty="0"/>
              <a:t>Es </a:t>
            </a:r>
            <a:r>
              <a:rPr spc="-80" dirty="0"/>
              <a:t>de </a:t>
            </a:r>
            <a:r>
              <a:rPr spc="-15" dirty="0"/>
              <a:t>carácter</a:t>
            </a:r>
            <a:r>
              <a:rPr spc="-120" dirty="0"/>
              <a:t> </a:t>
            </a:r>
            <a:r>
              <a:rPr spc="-20" dirty="0"/>
              <a:t>especial.</a:t>
            </a:r>
          </a:p>
          <a:p>
            <a:pPr marL="391795" marR="695960">
              <a:lnSpc>
                <a:spcPct val="119600"/>
              </a:lnSpc>
            </a:pPr>
            <a:r>
              <a:rPr spc="-50" dirty="0"/>
              <a:t>Muy </a:t>
            </a:r>
            <a:r>
              <a:rPr spc="-80" dirty="0"/>
              <a:t>bien </a:t>
            </a:r>
            <a:r>
              <a:rPr spc="-35" dirty="0"/>
              <a:t>adaptada </a:t>
            </a:r>
            <a:r>
              <a:rPr spc="-20" dirty="0"/>
              <a:t>a </a:t>
            </a:r>
            <a:r>
              <a:rPr spc="-40" dirty="0"/>
              <a:t>la </a:t>
            </a:r>
            <a:r>
              <a:rPr spc="-5" dirty="0"/>
              <a:t>clasificación </a:t>
            </a:r>
            <a:r>
              <a:rPr spc="-80" dirty="0"/>
              <a:t>de </a:t>
            </a:r>
            <a:r>
              <a:rPr spc="-40" dirty="0"/>
              <a:t>imágenes.  </a:t>
            </a:r>
            <a:r>
              <a:rPr spc="-50" dirty="0"/>
              <a:t>Entrenamiento </a:t>
            </a:r>
            <a:r>
              <a:rPr spc="-65" dirty="0"/>
              <a:t>veloz </a:t>
            </a:r>
            <a:r>
              <a:rPr spc="-40" dirty="0"/>
              <a:t>al </a:t>
            </a:r>
            <a:r>
              <a:rPr spc="-55" dirty="0"/>
              <a:t>trabajar </a:t>
            </a:r>
            <a:r>
              <a:rPr spc="-45" dirty="0"/>
              <a:t>con</a:t>
            </a:r>
            <a:r>
              <a:rPr spc="-15" dirty="0"/>
              <a:t> </a:t>
            </a:r>
            <a:r>
              <a:rPr spc="-40" dirty="0"/>
              <a:t>imágenes.</a:t>
            </a: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3300" b="1" spc="-155" dirty="0">
                <a:latin typeface="Arial"/>
                <a:cs typeface="Arial"/>
              </a:rPr>
              <a:t>BASADO </a:t>
            </a:r>
            <a:r>
              <a:rPr sz="3300" b="1" spc="-160" dirty="0">
                <a:latin typeface="Arial"/>
                <a:cs typeface="Arial"/>
              </a:rPr>
              <a:t>EN </a:t>
            </a:r>
            <a:r>
              <a:rPr sz="3300" b="1" spc="-135" dirty="0">
                <a:latin typeface="Arial"/>
                <a:cs typeface="Arial"/>
              </a:rPr>
              <a:t>LAS </a:t>
            </a:r>
            <a:r>
              <a:rPr sz="3300" b="1" spc="-114" dirty="0">
                <a:latin typeface="Arial"/>
                <a:cs typeface="Arial"/>
              </a:rPr>
              <a:t>IDEAS</a:t>
            </a:r>
            <a:r>
              <a:rPr sz="3300" b="1" spc="-100" dirty="0">
                <a:latin typeface="Arial"/>
                <a:cs typeface="Arial"/>
              </a:rPr>
              <a:t> </a:t>
            </a:r>
            <a:r>
              <a:rPr sz="3300" b="1" spc="-254" dirty="0">
                <a:latin typeface="Arial"/>
                <a:cs typeface="Arial"/>
              </a:rPr>
              <a:t>DE</a:t>
            </a:r>
            <a:endParaRPr sz="3300">
              <a:latin typeface="Arial"/>
              <a:cs typeface="Arial"/>
            </a:endParaRPr>
          </a:p>
          <a:p>
            <a:pPr marL="391795" marR="3810635">
              <a:lnSpc>
                <a:spcPct val="119600"/>
              </a:lnSpc>
              <a:spcBef>
                <a:spcPts val="2025"/>
              </a:spcBef>
            </a:pPr>
            <a:r>
              <a:rPr spc="-40" dirty="0"/>
              <a:t>Campos </a:t>
            </a:r>
            <a:r>
              <a:rPr spc="-35" dirty="0"/>
              <a:t>receptivos </a:t>
            </a:r>
            <a:r>
              <a:rPr spc="-15" dirty="0"/>
              <a:t>locales.  </a:t>
            </a:r>
            <a:r>
              <a:rPr spc="50" dirty="0"/>
              <a:t>Pesos</a:t>
            </a:r>
            <a:r>
              <a:rPr spc="-50" dirty="0"/>
              <a:t> </a:t>
            </a:r>
            <a:r>
              <a:rPr spc="-45" dirty="0"/>
              <a:t>compartidos.</a:t>
            </a:r>
          </a:p>
          <a:p>
            <a:pPr marL="391795">
              <a:lnSpc>
                <a:spcPct val="100000"/>
              </a:lnSpc>
              <a:spcBef>
                <a:spcPts val="540"/>
              </a:spcBef>
            </a:pPr>
            <a:r>
              <a:rPr spc="-35" dirty="0"/>
              <a:t>Pooling.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7999" cy="1474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058635" y="1848776"/>
            <a:ext cx="4900295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80" dirty="0"/>
              <a:t>BIBLIOGRAFÍA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16000" y="3725317"/>
            <a:ext cx="9264015" cy="156845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spc="-75" dirty="0">
                <a:solidFill>
                  <a:srgbClr val="244257"/>
                </a:solidFill>
                <a:latin typeface="Lucida Sans"/>
                <a:cs typeface="Lucida Sans"/>
              </a:rPr>
              <a:t>Libro </a:t>
            </a:r>
            <a:r>
              <a:rPr sz="2800" spc="-190" dirty="0">
                <a:solidFill>
                  <a:srgbClr val="244257"/>
                </a:solidFill>
                <a:latin typeface="Lucida Sans"/>
                <a:cs typeface="Lucida Sans"/>
              </a:rPr>
              <a:t>On </a:t>
            </a:r>
            <a:r>
              <a:rPr sz="2800" spc="-140" dirty="0">
                <a:solidFill>
                  <a:srgbClr val="244257"/>
                </a:solidFill>
                <a:latin typeface="Lucida Sans"/>
                <a:cs typeface="Lucida Sans"/>
              </a:rPr>
              <a:t>-</a:t>
            </a:r>
            <a:r>
              <a:rPr sz="2800" spc="95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2800" spc="-95" dirty="0">
                <a:solidFill>
                  <a:srgbClr val="244257"/>
                </a:solidFill>
                <a:latin typeface="Lucida Sans"/>
                <a:cs typeface="Lucida Sans"/>
              </a:rPr>
              <a:t>line:</a:t>
            </a:r>
            <a:endParaRPr sz="2800">
              <a:latin typeface="Lucida Sans"/>
              <a:cs typeface="Lucida Sans"/>
            </a:endParaRPr>
          </a:p>
          <a:p>
            <a:pPr marL="12700" marR="5080">
              <a:lnSpc>
                <a:spcPct val="120500"/>
              </a:lnSpc>
            </a:pPr>
            <a:r>
              <a:rPr sz="2800" spc="-65" dirty="0">
                <a:solidFill>
                  <a:srgbClr val="244257"/>
                </a:solidFill>
                <a:latin typeface="Lucida Sans"/>
                <a:cs typeface="Lucida Sans"/>
              </a:rPr>
              <a:t>Neural </a:t>
            </a:r>
            <a:r>
              <a:rPr sz="2800" spc="-50" dirty="0">
                <a:solidFill>
                  <a:srgbClr val="244257"/>
                </a:solidFill>
                <a:latin typeface="Lucida Sans"/>
                <a:cs typeface="Lucida Sans"/>
              </a:rPr>
              <a:t>Networks </a:t>
            </a:r>
            <a:r>
              <a:rPr sz="2800" spc="-90" dirty="0">
                <a:solidFill>
                  <a:srgbClr val="244257"/>
                </a:solidFill>
                <a:latin typeface="Lucida Sans"/>
                <a:cs typeface="Lucida Sans"/>
              </a:rPr>
              <a:t>and </a:t>
            </a:r>
            <a:r>
              <a:rPr sz="2800" spc="-105" dirty="0">
                <a:solidFill>
                  <a:srgbClr val="244257"/>
                </a:solidFill>
                <a:latin typeface="Lucida Sans"/>
                <a:cs typeface="Lucida Sans"/>
              </a:rPr>
              <a:t>Deep </a:t>
            </a:r>
            <a:r>
              <a:rPr sz="2800" spc="-65" dirty="0">
                <a:solidFill>
                  <a:srgbClr val="244257"/>
                </a:solidFill>
                <a:latin typeface="Lucida Sans"/>
                <a:cs typeface="Lucida Sans"/>
              </a:rPr>
              <a:t>Learning </a:t>
            </a:r>
            <a:r>
              <a:rPr sz="2800" spc="-50" dirty="0">
                <a:solidFill>
                  <a:srgbClr val="244257"/>
                </a:solidFill>
                <a:latin typeface="Lucida Sans"/>
                <a:cs typeface="Lucida Sans"/>
              </a:rPr>
              <a:t>(Capítulo </a:t>
            </a:r>
            <a:r>
              <a:rPr sz="2800" spc="-70" dirty="0">
                <a:solidFill>
                  <a:srgbClr val="244257"/>
                </a:solidFill>
                <a:latin typeface="Lucida Sans"/>
                <a:cs typeface="Lucida Sans"/>
              </a:rPr>
              <a:t>6):  </a:t>
            </a:r>
            <a:r>
              <a:rPr sz="2800" spc="-75" dirty="0">
                <a:solidFill>
                  <a:srgbClr val="244257"/>
                </a:solidFill>
                <a:latin typeface="Lucida Sans"/>
                <a:cs typeface="Lucida Sans"/>
                <a:hlinkClick r:id="rId3"/>
              </a:rPr>
              <a:t>http://neuralnetworksanddeeplearning.com/chap6.html</a:t>
            </a:r>
            <a:endParaRPr sz="2800">
              <a:latin typeface="Lucida Sans"/>
              <a:cs typeface="Lucida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145594" y="9644774"/>
            <a:ext cx="275082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95" dirty="0">
                <a:solidFill>
                  <a:srgbClr val="244257"/>
                </a:solidFill>
                <a:latin typeface="Lucida Sans"/>
                <a:cs typeface="Lucida Sans"/>
              </a:rPr>
              <a:t>Pixelast </a:t>
            </a:r>
            <a:r>
              <a:rPr sz="1500" spc="-35" dirty="0">
                <a:solidFill>
                  <a:srgbClr val="244257"/>
                </a:solidFill>
                <a:latin typeface="Lucida Sans"/>
                <a:cs typeface="Lucida Sans"/>
              </a:rPr>
              <a:t>| </a:t>
            </a:r>
            <a:r>
              <a:rPr sz="1500" spc="55" dirty="0">
                <a:solidFill>
                  <a:srgbClr val="244257"/>
                </a:solidFill>
                <a:latin typeface="Lucida Sans"/>
                <a:cs typeface="Lucida Sans"/>
              </a:rPr>
              <a:t>Design </a:t>
            </a:r>
            <a:r>
              <a:rPr sz="1500" spc="30" dirty="0">
                <a:solidFill>
                  <a:srgbClr val="244257"/>
                </a:solidFill>
                <a:latin typeface="Lucida Sans"/>
                <a:cs typeface="Lucida Sans"/>
              </a:rPr>
              <a:t>and</a:t>
            </a:r>
            <a:r>
              <a:rPr sz="1500" spc="215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1500" spc="70" dirty="0">
                <a:solidFill>
                  <a:srgbClr val="244257"/>
                </a:solidFill>
                <a:latin typeface="Lucida Sans"/>
                <a:cs typeface="Lucida Sans"/>
              </a:rPr>
              <a:t>Tech</a:t>
            </a:r>
            <a:endParaRPr sz="1500">
              <a:latin typeface="Lucida Sans"/>
              <a:cs typeface="Lucida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6000" y="6410546"/>
            <a:ext cx="10707370" cy="105410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2800" spc="-70" dirty="0">
                <a:solidFill>
                  <a:srgbClr val="244257"/>
                </a:solidFill>
                <a:latin typeface="Lucida Sans"/>
                <a:cs typeface="Lucida Sans"/>
              </a:rPr>
              <a:t>Taller:</a:t>
            </a:r>
            <a:endParaRPr sz="2800">
              <a:latin typeface="Lucida Sans"/>
              <a:cs typeface="Lucida Sans"/>
            </a:endParaRPr>
          </a:p>
          <a:p>
            <a:pPr marL="12700">
              <a:lnSpc>
                <a:spcPct val="100000"/>
              </a:lnSpc>
              <a:spcBef>
                <a:spcPts val="690"/>
              </a:spcBef>
            </a:pPr>
            <a:r>
              <a:rPr sz="2800" spc="-85" dirty="0">
                <a:solidFill>
                  <a:srgbClr val="244257"/>
                </a:solidFill>
                <a:latin typeface="Lucida Sans"/>
                <a:cs typeface="Lucida Sans"/>
              </a:rPr>
              <a:t>"Aprendizaje </a:t>
            </a:r>
            <a:r>
              <a:rPr sz="2800" spc="-50" dirty="0">
                <a:solidFill>
                  <a:srgbClr val="244257"/>
                </a:solidFill>
                <a:latin typeface="Lucida Sans"/>
                <a:cs typeface="Lucida Sans"/>
              </a:rPr>
              <a:t>Profundo </a:t>
            </a:r>
            <a:r>
              <a:rPr sz="2800" spc="-60" dirty="0">
                <a:solidFill>
                  <a:srgbClr val="244257"/>
                </a:solidFill>
                <a:latin typeface="Lucida Sans"/>
                <a:cs typeface="Lucida Sans"/>
              </a:rPr>
              <a:t>para </a:t>
            </a:r>
            <a:r>
              <a:rPr sz="2800" spc="-75" dirty="0">
                <a:solidFill>
                  <a:srgbClr val="244257"/>
                </a:solidFill>
                <a:latin typeface="Lucida Sans"/>
                <a:cs typeface="Lucida Sans"/>
              </a:rPr>
              <a:t>el </a:t>
            </a:r>
            <a:r>
              <a:rPr sz="2800" spc="-20" dirty="0">
                <a:solidFill>
                  <a:srgbClr val="244257"/>
                </a:solidFill>
                <a:latin typeface="Lucida Sans"/>
                <a:cs typeface="Lucida Sans"/>
              </a:rPr>
              <a:t>análisis </a:t>
            </a:r>
            <a:r>
              <a:rPr sz="2800" spc="-100" dirty="0">
                <a:solidFill>
                  <a:srgbClr val="244257"/>
                </a:solidFill>
                <a:latin typeface="Lucida Sans"/>
                <a:cs typeface="Lucida Sans"/>
              </a:rPr>
              <a:t>de </a:t>
            </a:r>
            <a:r>
              <a:rPr sz="2800" spc="-45" dirty="0">
                <a:solidFill>
                  <a:srgbClr val="244257"/>
                </a:solidFill>
                <a:latin typeface="Lucida Sans"/>
                <a:cs typeface="Lucida Sans"/>
              </a:rPr>
              <a:t>imágenes</a:t>
            </a:r>
            <a:r>
              <a:rPr sz="2800" spc="30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2800" spc="-45" dirty="0">
                <a:solidFill>
                  <a:srgbClr val="244257"/>
                </a:solidFill>
                <a:latin typeface="Lucida Sans"/>
                <a:cs typeface="Lucida Sans"/>
              </a:rPr>
              <a:t>biomédicas"</a:t>
            </a:r>
            <a:endParaRPr sz="2800">
              <a:latin typeface="Lucida Sans"/>
              <a:cs typeface="Lucid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10228"/>
            <a:ext cx="18287999" cy="94678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54097" y="1028700"/>
            <a:ext cx="15982947" cy="822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8700" y="1623488"/>
            <a:ext cx="16230599" cy="7038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474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87628" y="1757074"/>
            <a:ext cx="1091311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227705" algn="l"/>
                <a:tab pos="7833995" algn="l"/>
              </a:tabLst>
            </a:pPr>
            <a:r>
              <a:rPr spc="515" dirty="0"/>
              <a:t>CAMPOS	</a:t>
            </a:r>
            <a:r>
              <a:rPr spc="475" dirty="0"/>
              <a:t>RECEPTIVOS	</a:t>
            </a:r>
            <a:r>
              <a:rPr spc="365" dirty="0"/>
              <a:t>LOCALES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620566" y="3249892"/>
            <a:ext cx="437515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244257"/>
                </a:solidFill>
                <a:latin typeface="Lucida Sans"/>
                <a:cs typeface="Lucida Sans"/>
              </a:rPr>
              <a:t>Caso </a:t>
            </a:r>
            <a:r>
              <a:rPr sz="2800" spc="-55" dirty="0">
                <a:solidFill>
                  <a:srgbClr val="244257"/>
                </a:solidFill>
                <a:latin typeface="Lucida Sans"/>
                <a:cs typeface="Lucida Sans"/>
              </a:rPr>
              <a:t>fully-connected</a:t>
            </a:r>
            <a:r>
              <a:rPr sz="2800" spc="-114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2800" spc="-45" dirty="0">
                <a:solidFill>
                  <a:srgbClr val="244257"/>
                </a:solidFill>
                <a:latin typeface="Lucida Sans"/>
                <a:cs typeface="Lucida Sans"/>
              </a:rPr>
              <a:t>ANN</a:t>
            </a:r>
            <a:endParaRPr sz="2800">
              <a:latin typeface="Lucida Sans"/>
              <a:cs typeface="Lucida San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28700" y="3975282"/>
            <a:ext cx="5562599" cy="56959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0593833" y="3249892"/>
            <a:ext cx="5654040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15" dirty="0">
                <a:solidFill>
                  <a:srgbClr val="244257"/>
                </a:solidFill>
                <a:latin typeface="Lucida Sans"/>
                <a:cs typeface="Lucida Sans"/>
              </a:rPr>
              <a:t>Caso </a:t>
            </a:r>
            <a:r>
              <a:rPr sz="2800" spc="-50" dirty="0">
                <a:solidFill>
                  <a:srgbClr val="244257"/>
                </a:solidFill>
                <a:latin typeface="Lucida Sans"/>
                <a:cs typeface="Lucida Sans"/>
              </a:rPr>
              <a:t>Campos </a:t>
            </a:r>
            <a:r>
              <a:rPr sz="2800" spc="-25" dirty="0">
                <a:solidFill>
                  <a:srgbClr val="244257"/>
                </a:solidFill>
                <a:latin typeface="Lucida Sans"/>
                <a:cs typeface="Lucida Sans"/>
              </a:rPr>
              <a:t>Receptivos</a:t>
            </a:r>
            <a:r>
              <a:rPr sz="2800" spc="-105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2800" spc="10" dirty="0">
                <a:solidFill>
                  <a:srgbClr val="244257"/>
                </a:solidFill>
                <a:latin typeface="Lucida Sans"/>
                <a:cs typeface="Lucida Sans"/>
              </a:rPr>
              <a:t>Locales</a:t>
            </a:r>
            <a:endParaRPr sz="2800">
              <a:latin typeface="Lucida Sans"/>
              <a:cs typeface="Lucida San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9605330" y="3975282"/>
            <a:ext cx="7629523" cy="5695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861549" y="4713035"/>
            <a:ext cx="4743450" cy="3924300"/>
          </a:xfrm>
          <a:prstGeom prst="rect">
            <a:avLst/>
          </a:prstGeom>
          <a:solidFill>
            <a:srgbClr val="F1FA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029335" marR="1022350" algn="ctr">
              <a:lnSpc>
                <a:spcPct val="121600"/>
              </a:lnSpc>
              <a:spcBef>
                <a:spcPts val="1465"/>
              </a:spcBef>
            </a:pPr>
            <a:r>
              <a:rPr sz="2100" spc="-65" dirty="0">
                <a:solidFill>
                  <a:srgbClr val="244257"/>
                </a:solidFill>
                <a:latin typeface="Lucida Sans"/>
                <a:cs typeface="Lucida Sans"/>
              </a:rPr>
              <a:t>Al </a:t>
            </a:r>
            <a:r>
              <a:rPr sz="2100" spc="-15" dirty="0">
                <a:solidFill>
                  <a:srgbClr val="244257"/>
                </a:solidFill>
                <a:latin typeface="Lucida Sans"/>
                <a:cs typeface="Lucida Sans"/>
              </a:rPr>
              <a:t>conectarse </a:t>
            </a:r>
            <a:r>
              <a:rPr sz="2100" spc="-40" dirty="0">
                <a:solidFill>
                  <a:srgbClr val="244257"/>
                </a:solidFill>
                <a:latin typeface="Lucida Sans"/>
                <a:cs typeface="Lucida Sans"/>
              </a:rPr>
              <a:t>con</a:t>
            </a:r>
            <a:r>
              <a:rPr sz="2100" spc="-85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2100" spc="-30" dirty="0">
                <a:solidFill>
                  <a:srgbClr val="244257"/>
                </a:solidFill>
                <a:latin typeface="Lucida Sans"/>
                <a:cs typeface="Lucida Sans"/>
              </a:rPr>
              <a:t>los  </a:t>
            </a:r>
            <a:r>
              <a:rPr sz="2100" spc="-35" dirty="0">
                <a:solidFill>
                  <a:srgbClr val="244257"/>
                </a:solidFill>
                <a:latin typeface="Lucida Sans"/>
                <a:cs typeface="Lucida Sans"/>
              </a:rPr>
              <a:t>elementos </a:t>
            </a:r>
            <a:r>
              <a:rPr sz="2100" spc="-65" dirty="0">
                <a:solidFill>
                  <a:srgbClr val="244257"/>
                </a:solidFill>
                <a:latin typeface="Lucida Sans"/>
                <a:cs typeface="Lucida Sans"/>
              </a:rPr>
              <a:t>del</a:t>
            </a:r>
            <a:r>
              <a:rPr sz="2100" spc="-145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2100" spc="-30" dirty="0">
                <a:solidFill>
                  <a:srgbClr val="244257"/>
                </a:solidFill>
                <a:latin typeface="Lucida Sans"/>
                <a:cs typeface="Lucida Sans"/>
              </a:rPr>
              <a:t>campo  </a:t>
            </a:r>
            <a:r>
              <a:rPr sz="2100" spc="-40" dirty="0">
                <a:solidFill>
                  <a:srgbClr val="244257"/>
                </a:solidFill>
                <a:latin typeface="Lucida Sans"/>
                <a:cs typeface="Lucida Sans"/>
              </a:rPr>
              <a:t>receptivo</a:t>
            </a:r>
            <a:endParaRPr sz="2100">
              <a:latin typeface="Lucida Sans"/>
              <a:cs typeface="Lucida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84767" y="2693735"/>
            <a:ext cx="4743450" cy="2019300"/>
          </a:xfrm>
          <a:prstGeom prst="rect">
            <a:avLst/>
          </a:prstGeom>
          <a:solidFill>
            <a:srgbClr val="42C2DD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5000">
              <a:latin typeface="Times New Roman"/>
              <a:cs typeface="Times New Roman"/>
            </a:endParaRPr>
          </a:p>
          <a:p>
            <a:pPr marL="389255">
              <a:lnSpc>
                <a:spcPct val="100000"/>
              </a:lnSpc>
            </a:pPr>
            <a:r>
              <a:rPr sz="3300" b="1" spc="-60" dirty="0">
                <a:solidFill>
                  <a:srgbClr val="FFFFFF"/>
                </a:solidFill>
                <a:latin typeface="Arial"/>
                <a:cs typeface="Arial"/>
              </a:rPr>
              <a:t>CAMPO</a:t>
            </a:r>
            <a:r>
              <a:rPr sz="3300" b="1" spc="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00" dirty="0">
                <a:solidFill>
                  <a:srgbClr val="FFFFFF"/>
                </a:solidFill>
                <a:latin typeface="Arial"/>
                <a:cs typeface="Arial"/>
              </a:rPr>
              <a:t>RECEPTIVO</a:t>
            </a:r>
            <a:endParaRPr sz="3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61549" y="2693735"/>
            <a:ext cx="4743450" cy="2019300"/>
          </a:xfrm>
          <a:prstGeom prst="rect">
            <a:avLst/>
          </a:prstGeom>
          <a:solidFill>
            <a:srgbClr val="42C2DD"/>
          </a:solidFill>
        </p:spPr>
        <p:txBody>
          <a:bodyPr vert="horz" wrap="square" lIns="0" tIns="31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endParaRPr sz="5000">
              <a:latin typeface="Times New Roman"/>
              <a:cs typeface="Times New Roman"/>
            </a:endParaRPr>
          </a:p>
          <a:p>
            <a:pPr marL="474980">
              <a:lnSpc>
                <a:spcPct val="100000"/>
              </a:lnSpc>
            </a:pPr>
            <a:r>
              <a:rPr sz="3300" b="1" spc="-135" dirty="0">
                <a:solidFill>
                  <a:srgbClr val="FFFFFF"/>
                </a:solidFill>
                <a:latin typeface="Arial"/>
                <a:cs typeface="Arial"/>
              </a:rPr>
              <a:t>NEURONA</a:t>
            </a:r>
            <a:r>
              <a:rPr sz="3300" b="1" spc="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300" b="1" spc="-114" dirty="0">
                <a:solidFill>
                  <a:srgbClr val="FFFFFF"/>
                </a:solidFill>
                <a:latin typeface="Arial"/>
                <a:cs typeface="Arial"/>
              </a:rPr>
              <a:t>OCULTA</a:t>
            </a:r>
            <a:endParaRPr sz="3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286750" y="5471058"/>
            <a:ext cx="1809750" cy="762000"/>
          </a:xfrm>
          <a:custGeom>
            <a:avLst/>
            <a:gdLst/>
            <a:ahLst/>
            <a:cxnLst/>
            <a:rect l="l" t="t" r="r" b="b"/>
            <a:pathLst>
              <a:path w="1809750" h="762000">
                <a:moveTo>
                  <a:pt x="1428749" y="761999"/>
                </a:moveTo>
                <a:lnTo>
                  <a:pt x="1428749" y="476249"/>
                </a:lnTo>
                <a:lnTo>
                  <a:pt x="0" y="476249"/>
                </a:lnTo>
                <a:lnTo>
                  <a:pt x="0" y="285749"/>
                </a:lnTo>
                <a:lnTo>
                  <a:pt x="1428749" y="285749"/>
                </a:lnTo>
                <a:lnTo>
                  <a:pt x="1428749" y="0"/>
                </a:lnTo>
                <a:lnTo>
                  <a:pt x="1809749" y="380999"/>
                </a:lnTo>
                <a:lnTo>
                  <a:pt x="1428749" y="761999"/>
                </a:lnTo>
                <a:close/>
              </a:path>
            </a:pathLst>
          </a:custGeom>
          <a:solidFill>
            <a:srgbClr val="F1FA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643791" y="1095718"/>
            <a:ext cx="500062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spc="450" dirty="0">
                <a:solidFill>
                  <a:srgbClr val="FFFFFF"/>
                </a:solidFill>
              </a:rPr>
              <a:t>PROCEDIMIENTO</a:t>
            </a:r>
            <a:endParaRPr sz="4800"/>
          </a:p>
        </p:txBody>
      </p:sp>
      <p:sp>
        <p:nvSpPr>
          <p:cNvPr id="7" name="object 7"/>
          <p:cNvSpPr/>
          <p:nvPr/>
        </p:nvSpPr>
        <p:spPr>
          <a:xfrm>
            <a:off x="0" y="9303377"/>
            <a:ext cx="18288000" cy="984250"/>
          </a:xfrm>
          <a:custGeom>
            <a:avLst/>
            <a:gdLst/>
            <a:ahLst/>
            <a:cxnLst/>
            <a:rect l="l" t="t" r="r" b="b"/>
            <a:pathLst>
              <a:path w="18288000" h="984250">
                <a:moveTo>
                  <a:pt x="0" y="983622"/>
                </a:moveTo>
                <a:lnTo>
                  <a:pt x="18287999" y="983622"/>
                </a:lnTo>
                <a:lnTo>
                  <a:pt x="18287999" y="0"/>
                </a:lnTo>
                <a:lnTo>
                  <a:pt x="0" y="0"/>
                </a:lnTo>
                <a:lnTo>
                  <a:pt x="0" y="983622"/>
                </a:lnTo>
                <a:close/>
              </a:path>
            </a:pathLst>
          </a:custGeom>
          <a:solidFill>
            <a:srgbClr val="42C2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65000" y="5194202"/>
            <a:ext cx="4137660" cy="2891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6205" marR="121285" algn="ctr">
              <a:lnSpc>
                <a:spcPct val="121600"/>
              </a:lnSpc>
              <a:spcBef>
                <a:spcPts val="100"/>
              </a:spcBef>
            </a:pPr>
            <a:r>
              <a:rPr sz="2100" spc="50" dirty="0">
                <a:solidFill>
                  <a:srgbClr val="244257"/>
                </a:solidFill>
                <a:latin typeface="Lucida Sans"/>
                <a:cs typeface="Lucida Sans"/>
              </a:rPr>
              <a:t>Se </a:t>
            </a:r>
            <a:r>
              <a:rPr sz="2100" spc="-5" dirty="0">
                <a:solidFill>
                  <a:srgbClr val="244257"/>
                </a:solidFill>
                <a:latin typeface="Lucida Sans"/>
                <a:cs typeface="Lucida Sans"/>
              </a:rPr>
              <a:t>coloca </a:t>
            </a:r>
            <a:r>
              <a:rPr sz="2100" spc="-80" dirty="0">
                <a:solidFill>
                  <a:srgbClr val="244257"/>
                </a:solidFill>
                <a:latin typeface="Lucida Sans"/>
                <a:cs typeface="Lucida Sans"/>
              </a:rPr>
              <a:t>en </a:t>
            </a:r>
            <a:r>
              <a:rPr sz="2100" spc="-35" dirty="0">
                <a:solidFill>
                  <a:srgbClr val="244257"/>
                </a:solidFill>
                <a:latin typeface="Lucida Sans"/>
                <a:cs typeface="Lucida Sans"/>
              </a:rPr>
              <a:t>la </a:t>
            </a:r>
            <a:r>
              <a:rPr sz="2100" spc="-55" dirty="0">
                <a:solidFill>
                  <a:srgbClr val="244257"/>
                </a:solidFill>
                <a:latin typeface="Lucida Sans"/>
                <a:cs typeface="Lucida Sans"/>
              </a:rPr>
              <a:t>imagen </a:t>
            </a:r>
            <a:r>
              <a:rPr sz="2100" spc="-75" dirty="0">
                <a:solidFill>
                  <a:srgbClr val="244257"/>
                </a:solidFill>
                <a:latin typeface="Lucida Sans"/>
                <a:cs typeface="Lucida Sans"/>
              </a:rPr>
              <a:t>de  </a:t>
            </a:r>
            <a:r>
              <a:rPr sz="2100" spc="-50" dirty="0">
                <a:solidFill>
                  <a:srgbClr val="244257"/>
                </a:solidFill>
                <a:latin typeface="Lucida Sans"/>
                <a:cs typeface="Lucida Sans"/>
              </a:rPr>
              <a:t>entrada </a:t>
            </a:r>
            <a:r>
              <a:rPr sz="2100" spc="-105" dirty="0">
                <a:solidFill>
                  <a:srgbClr val="244257"/>
                </a:solidFill>
                <a:latin typeface="Lucida Sans"/>
                <a:cs typeface="Lucida Sans"/>
              </a:rPr>
              <a:t>y </a:t>
            </a:r>
            <a:r>
              <a:rPr sz="2100" dirty="0">
                <a:solidFill>
                  <a:srgbClr val="244257"/>
                </a:solidFill>
                <a:latin typeface="Lucida Sans"/>
                <a:cs typeface="Lucida Sans"/>
              </a:rPr>
              <a:t>cada </a:t>
            </a:r>
            <a:r>
              <a:rPr sz="2100" spc="-50" dirty="0">
                <a:solidFill>
                  <a:srgbClr val="244257"/>
                </a:solidFill>
                <a:latin typeface="Lucida Sans"/>
                <a:cs typeface="Lucida Sans"/>
              </a:rPr>
              <a:t>elemento </a:t>
            </a:r>
            <a:r>
              <a:rPr sz="2100" spc="-65" dirty="0">
                <a:solidFill>
                  <a:srgbClr val="244257"/>
                </a:solidFill>
                <a:latin typeface="Lucida Sans"/>
                <a:cs typeface="Lucida Sans"/>
              </a:rPr>
              <a:t>del  </a:t>
            </a:r>
            <a:r>
              <a:rPr sz="2100" spc="-30" dirty="0">
                <a:solidFill>
                  <a:srgbClr val="244257"/>
                </a:solidFill>
                <a:latin typeface="Lucida Sans"/>
                <a:cs typeface="Lucida Sans"/>
              </a:rPr>
              <a:t>campo </a:t>
            </a:r>
            <a:r>
              <a:rPr sz="2100" dirty="0">
                <a:solidFill>
                  <a:srgbClr val="244257"/>
                </a:solidFill>
                <a:latin typeface="Lucida Sans"/>
                <a:cs typeface="Lucida Sans"/>
              </a:rPr>
              <a:t>se </a:t>
            </a:r>
            <a:r>
              <a:rPr sz="2100" spc="-10" dirty="0">
                <a:solidFill>
                  <a:srgbClr val="244257"/>
                </a:solidFill>
                <a:latin typeface="Lucida Sans"/>
                <a:cs typeface="Lucida Sans"/>
              </a:rPr>
              <a:t>conecta </a:t>
            </a:r>
            <a:r>
              <a:rPr sz="2100" spc="-20" dirty="0">
                <a:solidFill>
                  <a:srgbClr val="244257"/>
                </a:solidFill>
                <a:latin typeface="Lucida Sans"/>
                <a:cs typeface="Lucida Sans"/>
              </a:rPr>
              <a:t>a </a:t>
            </a:r>
            <a:r>
              <a:rPr sz="2100" spc="-35" dirty="0">
                <a:solidFill>
                  <a:srgbClr val="244257"/>
                </a:solidFill>
                <a:latin typeface="Lucida Sans"/>
                <a:cs typeface="Lucida Sans"/>
              </a:rPr>
              <a:t>la</a:t>
            </a:r>
            <a:r>
              <a:rPr sz="2100" spc="-245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2100" spc="-65" dirty="0">
                <a:solidFill>
                  <a:srgbClr val="244257"/>
                </a:solidFill>
                <a:latin typeface="Lucida Sans"/>
                <a:cs typeface="Lucida Sans"/>
              </a:rPr>
              <a:t>neurona</a:t>
            </a:r>
            <a:endParaRPr sz="2100">
              <a:latin typeface="Lucida Sans"/>
              <a:cs typeface="Lucida Sans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R="5080" indent="-635" algn="ctr">
              <a:lnSpc>
                <a:spcPct val="121600"/>
              </a:lnSpc>
              <a:spcBef>
                <a:spcPts val="1420"/>
              </a:spcBef>
            </a:pPr>
            <a:r>
              <a:rPr sz="2100" spc="-30" dirty="0">
                <a:solidFill>
                  <a:srgbClr val="244257"/>
                </a:solidFill>
                <a:latin typeface="Lucida Sans"/>
                <a:cs typeface="Lucida Sans"/>
              </a:rPr>
              <a:t>Cada </a:t>
            </a:r>
            <a:r>
              <a:rPr sz="2100" spc="-50" dirty="0">
                <a:solidFill>
                  <a:srgbClr val="244257"/>
                </a:solidFill>
                <a:latin typeface="Lucida Sans"/>
                <a:cs typeface="Lucida Sans"/>
              </a:rPr>
              <a:t>elemento </a:t>
            </a:r>
            <a:r>
              <a:rPr sz="2100" spc="-65" dirty="0">
                <a:solidFill>
                  <a:srgbClr val="244257"/>
                </a:solidFill>
                <a:latin typeface="Lucida Sans"/>
                <a:cs typeface="Lucida Sans"/>
              </a:rPr>
              <a:t>del </a:t>
            </a:r>
            <a:r>
              <a:rPr sz="2100" spc="-30" dirty="0">
                <a:solidFill>
                  <a:srgbClr val="244257"/>
                </a:solidFill>
                <a:latin typeface="Lucida Sans"/>
                <a:cs typeface="Lucida Sans"/>
              </a:rPr>
              <a:t>campo  </a:t>
            </a:r>
            <a:r>
              <a:rPr sz="2100" spc="-40" dirty="0">
                <a:solidFill>
                  <a:srgbClr val="244257"/>
                </a:solidFill>
                <a:latin typeface="Lucida Sans"/>
                <a:cs typeface="Lucida Sans"/>
              </a:rPr>
              <a:t>receptivo </a:t>
            </a:r>
            <a:r>
              <a:rPr sz="2100" spc="-45" dirty="0">
                <a:solidFill>
                  <a:srgbClr val="244257"/>
                </a:solidFill>
                <a:latin typeface="Lucida Sans"/>
                <a:cs typeface="Lucida Sans"/>
              </a:rPr>
              <a:t>aporta información </a:t>
            </a:r>
            <a:r>
              <a:rPr sz="2100" spc="-20" dirty="0">
                <a:solidFill>
                  <a:srgbClr val="244257"/>
                </a:solidFill>
                <a:latin typeface="Lucida Sans"/>
                <a:cs typeface="Lucida Sans"/>
              </a:rPr>
              <a:t>a</a:t>
            </a:r>
            <a:r>
              <a:rPr sz="2100" spc="-105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2100" spc="-35" dirty="0">
                <a:solidFill>
                  <a:srgbClr val="244257"/>
                </a:solidFill>
                <a:latin typeface="Lucida Sans"/>
                <a:cs typeface="Lucida Sans"/>
              </a:rPr>
              <a:t>la  </a:t>
            </a:r>
            <a:r>
              <a:rPr sz="2100" spc="-65" dirty="0">
                <a:solidFill>
                  <a:srgbClr val="244257"/>
                </a:solidFill>
                <a:latin typeface="Lucida Sans"/>
                <a:cs typeface="Lucida Sans"/>
              </a:rPr>
              <a:t>neurona</a:t>
            </a:r>
            <a:r>
              <a:rPr sz="2100" spc="-55" dirty="0">
                <a:solidFill>
                  <a:srgbClr val="244257"/>
                </a:solidFill>
                <a:latin typeface="Lucida Sans"/>
                <a:cs typeface="Lucida Sans"/>
              </a:rPr>
              <a:t> </a:t>
            </a:r>
            <a:r>
              <a:rPr sz="2100" spc="-35" dirty="0">
                <a:solidFill>
                  <a:srgbClr val="244257"/>
                </a:solidFill>
                <a:latin typeface="Lucida Sans"/>
                <a:cs typeface="Lucida Sans"/>
              </a:rPr>
              <a:t>oculta.</a:t>
            </a:r>
            <a:endParaRPr sz="2100">
              <a:latin typeface="Lucida Sans"/>
              <a:cs typeface="Lucida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4742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3363688"/>
            <a:ext cx="8867774" cy="46005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80067" y="3363688"/>
            <a:ext cx="8905874" cy="46005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7720" algn="l"/>
              </a:tabLst>
            </a:pPr>
            <a:r>
              <a:rPr spc="395" dirty="0"/>
              <a:t>BARRIDO	</a:t>
            </a:r>
            <a:r>
              <a:rPr spc="275" dirty="0"/>
              <a:t>(</a:t>
            </a:r>
            <a:r>
              <a:rPr spc="-745" dirty="0"/>
              <a:t> </a:t>
            </a:r>
            <a:r>
              <a:rPr spc="495" dirty="0"/>
              <a:t>STRIDE)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792916" y="8410709"/>
            <a:ext cx="8702040" cy="12680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89535" algn="ctr">
              <a:lnSpc>
                <a:spcPct val="100000"/>
              </a:lnSpc>
              <a:spcBef>
                <a:spcPts val="100"/>
              </a:spcBef>
            </a:pPr>
            <a:r>
              <a:rPr sz="2800" b="1" spc="-60" dirty="0">
                <a:solidFill>
                  <a:srgbClr val="244257"/>
                </a:solidFill>
                <a:latin typeface="Arial"/>
                <a:cs typeface="Arial"/>
              </a:rPr>
              <a:t>Obtengo como </a:t>
            </a:r>
            <a:r>
              <a:rPr sz="2800" b="1" spc="-25" dirty="0">
                <a:solidFill>
                  <a:srgbClr val="244257"/>
                </a:solidFill>
                <a:latin typeface="Arial"/>
                <a:cs typeface="Arial"/>
              </a:rPr>
              <a:t>resultado </a:t>
            </a:r>
            <a:r>
              <a:rPr sz="2800" b="1" spc="-75" dirty="0">
                <a:solidFill>
                  <a:srgbClr val="244257"/>
                </a:solidFill>
                <a:latin typeface="Arial"/>
                <a:cs typeface="Arial"/>
              </a:rPr>
              <a:t>una </a:t>
            </a:r>
            <a:r>
              <a:rPr sz="2800" b="1" spc="25" dirty="0">
                <a:solidFill>
                  <a:srgbClr val="244257"/>
                </a:solidFill>
                <a:latin typeface="Arial"/>
                <a:cs typeface="Arial"/>
              </a:rPr>
              <a:t>matriz</a:t>
            </a:r>
            <a:r>
              <a:rPr sz="2800" b="1" spc="500" dirty="0">
                <a:solidFill>
                  <a:srgbClr val="244257"/>
                </a:solidFill>
                <a:latin typeface="Arial"/>
                <a:cs typeface="Arial"/>
              </a:rPr>
              <a:t> </a:t>
            </a:r>
            <a:r>
              <a:rPr sz="2800" b="1" spc="-40" dirty="0">
                <a:solidFill>
                  <a:srgbClr val="244257"/>
                </a:solidFill>
                <a:latin typeface="Arial"/>
                <a:cs typeface="Arial"/>
              </a:rPr>
              <a:t>menor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800" b="1" spc="-50" dirty="0">
                <a:solidFill>
                  <a:srgbClr val="244257"/>
                </a:solidFill>
                <a:latin typeface="Arial"/>
                <a:cs typeface="Arial"/>
              </a:rPr>
              <a:t>Puedo </a:t>
            </a:r>
            <a:r>
              <a:rPr sz="2800" b="1" spc="-5" dirty="0">
                <a:solidFill>
                  <a:srgbClr val="244257"/>
                </a:solidFill>
                <a:latin typeface="Arial"/>
                <a:cs typeface="Arial"/>
              </a:rPr>
              <a:t>modificar </a:t>
            </a:r>
            <a:r>
              <a:rPr sz="2800" b="1" spc="-10" dirty="0">
                <a:solidFill>
                  <a:srgbClr val="244257"/>
                </a:solidFill>
                <a:latin typeface="Arial"/>
                <a:cs typeface="Arial"/>
              </a:rPr>
              <a:t>el </a:t>
            </a:r>
            <a:r>
              <a:rPr sz="2800" b="1" spc="-20" dirty="0">
                <a:solidFill>
                  <a:srgbClr val="244257"/>
                </a:solidFill>
                <a:latin typeface="Arial"/>
                <a:cs typeface="Arial"/>
              </a:rPr>
              <a:t>tamaño </a:t>
            </a:r>
            <a:r>
              <a:rPr sz="2800" b="1" spc="-30" dirty="0">
                <a:solidFill>
                  <a:srgbClr val="244257"/>
                </a:solidFill>
                <a:latin typeface="Arial"/>
                <a:cs typeface="Arial"/>
              </a:rPr>
              <a:t>del </a:t>
            </a:r>
            <a:r>
              <a:rPr sz="2800" b="1" spc="-60" dirty="0">
                <a:solidFill>
                  <a:srgbClr val="244257"/>
                </a:solidFill>
                <a:latin typeface="Arial"/>
                <a:cs typeface="Arial"/>
              </a:rPr>
              <a:t>paso </a:t>
            </a:r>
            <a:r>
              <a:rPr sz="2800" b="1" spc="5" dirty="0">
                <a:solidFill>
                  <a:srgbClr val="244257"/>
                </a:solidFill>
                <a:latin typeface="Arial"/>
                <a:cs typeface="Arial"/>
              </a:rPr>
              <a:t>(Stride</a:t>
            </a:r>
            <a:r>
              <a:rPr sz="2800" b="1" spc="535" dirty="0">
                <a:solidFill>
                  <a:srgbClr val="244257"/>
                </a:solidFill>
                <a:latin typeface="Arial"/>
                <a:cs typeface="Arial"/>
              </a:rPr>
              <a:t> </a:t>
            </a:r>
            <a:r>
              <a:rPr sz="2800" b="1" spc="-25" dirty="0">
                <a:solidFill>
                  <a:srgbClr val="244257"/>
                </a:solidFill>
                <a:latin typeface="Arial"/>
                <a:cs typeface="Arial"/>
              </a:rPr>
              <a:t>Length)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5"/>
            <a:ext cx="18287999" cy="1474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90600" y="2476500"/>
            <a:ext cx="9076068" cy="6319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2A6C0A0-C0BF-4E70-843F-37A1C6BBE6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4354" y="2472318"/>
            <a:ext cx="5867400" cy="631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244257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Words>336</Words>
  <Application>Microsoft Office PowerPoint</Application>
  <PresentationFormat>Personalizado</PresentationFormat>
  <Paragraphs>63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Arial</vt:lpstr>
      <vt:lpstr>Arial Narrow</vt:lpstr>
      <vt:lpstr>Calibri</vt:lpstr>
      <vt:lpstr>Lucida Sans</vt:lpstr>
      <vt:lpstr>Times New Roman</vt:lpstr>
      <vt:lpstr>Office Theme</vt:lpstr>
      <vt:lpstr>UNC - FCEFYN</vt:lpstr>
      <vt:lpstr>PROPÓSITO</vt:lpstr>
      <vt:lpstr>Presentación de PowerPoint</vt:lpstr>
      <vt:lpstr>Presentación de PowerPoint</vt:lpstr>
      <vt:lpstr>Presentación de PowerPoint</vt:lpstr>
      <vt:lpstr>CAMPOS RECEPTIVOS LOCALES</vt:lpstr>
      <vt:lpstr>PROCEDIMIENTO</vt:lpstr>
      <vt:lpstr>BARRIDO ( STRIDE)</vt:lpstr>
      <vt:lpstr>Presentación de PowerPoint</vt:lpstr>
      <vt:lpstr>PESOS COMPARTIDOS</vt:lpstr>
      <vt:lpstr>CADA NEURONA DE LA CAPA OCULTA</vt:lpstr>
      <vt:lpstr>Presentación de PowerPoint</vt:lpstr>
      <vt:lpstr>Presentación de PowerPoint</vt:lpstr>
      <vt:lpstr>Presentación de PowerPoint</vt:lpstr>
      <vt:lpstr>OBJETIVO</vt:lpstr>
      <vt:lpstr>Presentación de PowerPoint</vt:lpstr>
      <vt:lpstr>Presentación de PowerPoint</vt:lpstr>
      <vt:lpstr>Presentación de PowerPoint</vt:lpstr>
      <vt:lpstr>Presentación de PowerPoint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UNC - FCEFYN</dc:title>
  <cp:lastModifiedBy>seba palacio</cp:lastModifiedBy>
  <cp:revision>1</cp:revision>
  <dcterms:created xsi:type="dcterms:W3CDTF">2019-11-07T14:42:18Z</dcterms:created>
  <dcterms:modified xsi:type="dcterms:W3CDTF">2019-11-07T14:45:17Z</dcterms:modified>
</cp:coreProperties>
</file>